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9" r:id="rId4"/>
    <p:sldId id="262" r:id="rId5"/>
    <p:sldId id="260" r:id="rId6"/>
    <p:sldId id="277" r:id="rId7"/>
    <p:sldId id="272" r:id="rId8"/>
    <p:sldId id="264" r:id="rId9"/>
    <p:sldId id="259" r:id="rId10"/>
    <p:sldId id="258" r:id="rId11"/>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סגנון ביניים 4 - הדגשה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סגנון ביניים 4 - הדגשה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C2FFA5D-87B4-456A-9821-1D502468CF0F}" styleName="סגנון ערכת נושא 1 - הדגשה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סגנון ביניים 4 - הדגשה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84986" autoAdjust="0"/>
    <p:restoredTop sz="94660"/>
  </p:normalViewPr>
  <p:slideViewPr>
    <p:cSldViewPr snapToGrid="0">
      <p:cViewPr varScale="1">
        <p:scale>
          <a:sx n="84" d="100"/>
          <a:sy n="84" d="100"/>
        </p:scale>
        <p:origin x="581" y="120"/>
      </p:cViewPr>
      <p:guideLst/>
    </p:cSldViewPr>
  </p:slideViewPr>
  <p:notesTextViewPr>
    <p:cViewPr>
      <p:scale>
        <a:sx n="1" d="1"/>
        <a:sy n="1" d="1"/>
      </p:scale>
      <p:origin x="0" y="0"/>
    </p:cViewPr>
  </p:notesTextViewPr>
  <p:sorterViewPr>
    <p:cViewPr>
      <p:scale>
        <a:sx n="100" d="100"/>
        <a:sy n="100" d="100"/>
      </p:scale>
      <p:origin x="0" y="-32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AA15A772-CB66-4B3C-8F29-0F0CDF80F023}" type="datetimeFigureOut">
              <a:rPr lang="he-IL" smtClean="0"/>
              <a:t>כ"ט/חשון/תשפ"ב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FD771663-8514-4377-9DB6-1A95162F0001}" type="slidenum">
              <a:rPr lang="he-IL" smtClean="0"/>
              <a:t>‹#›</a:t>
            </a:fld>
            <a:endParaRPr lang="he-IL"/>
          </a:p>
        </p:txBody>
      </p:sp>
    </p:spTree>
    <p:extLst>
      <p:ext uri="{BB962C8B-B14F-4D97-AF65-F5344CB8AC3E}">
        <p14:creationId xmlns:p14="http://schemas.microsoft.com/office/powerpoint/2010/main" val="3614043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AA15A772-CB66-4B3C-8F29-0F0CDF80F023}" type="datetimeFigureOut">
              <a:rPr lang="he-IL" smtClean="0"/>
              <a:t>כ"ט/חשון/תשפ"ב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FD771663-8514-4377-9DB6-1A95162F0001}" type="slidenum">
              <a:rPr lang="he-IL" smtClean="0"/>
              <a:t>‹#›</a:t>
            </a:fld>
            <a:endParaRPr lang="he-IL"/>
          </a:p>
        </p:txBody>
      </p:sp>
    </p:spTree>
    <p:extLst>
      <p:ext uri="{BB962C8B-B14F-4D97-AF65-F5344CB8AC3E}">
        <p14:creationId xmlns:p14="http://schemas.microsoft.com/office/powerpoint/2010/main" val="225095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AA15A772-CB66-4B3C-8F29-0F0CDF80F023}" type="datetimeFigureOut">
              <a:rPr lang="he-IL" smtClean="0"/>
              <a:t>כ"ט/חשון/תשפ"ב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FD771663-8514-4377-9DB6-1A95162F0001}" type="slidenum">
              <a:rPr lang="he-IL" smtClean="0"/>
              <a:t>‹#›</a:t>
            </a:fld>
            <a:endParaRPr lang="he-IL"/>
          </a:p>
        </p:txBody>
      </p:sp>
    </p:spTree>
    <p:extLst>
      <p:ext uri="{BB962C8B-B14F-4D97-AF65-F5344CB8AC3E}">
        <p14:creationId xmlns:p14="http://schemas.microsoft.com/office/powerpoint/2010/main" val="3808068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AA15A772-CB66-4B3C-8F29-0F0CDF80F023}" type="datetimeFigureOut">
              <a:rPr lang="he-IL" smtClean="0"/>
              <a:t>כ"ט/חשון/תשפ"ב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FD771663-8514-4377-9DB6-1A95162F0001}" type="slidenum">
              <a:rPr lang="he-IL" smtClean="0"/>
              <a:t>‹#›</a:t>
            </a:fld>
            <a:endParaRPr lang="he-IL"/>
          </a:p>
        </p:txBody>
      </p:sp>
    </p:spTree>
    <p:extLst>
      <p:ext uri="{BB962C8B-B14F-4D97-AF65-F5344CB8AC3E}">
        <p14:creationId xmlns:p14="http://schemas.microsoft.com/office/powerpoint/2010/main" val="40192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smtClean="0"/>
              <a:t>ערוך סגנונות טקסט של תבנית בסיס</a:t>
            </a:r>
          </a:p>
        </p:txBody>
      </p:sp>
      <p:sp>
        <p:nvSpPr>
          <p:cNvPr id="4" name="מציין מיקום של תאריך 3"/>
          <p:cNvSpPr>
            <a:spLocks noGrp="1"/>
          </p:cNvSpPr>
          <p:nvPr>
            <p:ph type="dt" sz="half" idx="10"/>
          </p:nvPr>
        </p:nvSpPr>
        <p:spPr/>
        <p:txBody>
          <a:bodyPr/>
          <a:lstStyle/>
          <a:p>
            <a:fld id="{AA15A772-CB66-4B3C-8F29-0F0CDF80F023}" type="datetimeFigureOut">
              <a:rPr lang="he-IL" smtClean="0"/>
              <a:t>כ"ט/חשון/תשפ"ב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FD771663-8514-4377-9DB6-1A95162F0001}" type="slidenum">
              <a:rPr lang="he-IL" smtClean="0"/>
              <a:t>‹#›</a:t>
            </a:fld>
            <a:endParaRPr lang="he-IL"/>
          </a:p>
        </p:txBody>
      </p:sp>
    </p:spTree>
    <p:extLst>
      <p:ext uri="{BB962C8B-B14F-4D97-AF65-F5344CB8AC3E}">
        <p14:creationId xmlns:p14="http://schemas.microsoft.com/office/powerpoint/2010/main" val="3604815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838200" y="1825625"/>
            <a:ext cx="5181600" cy="435133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6172200" y="1825625"/>
            <a:ext cx="5181600" cy="435133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AA15A772-CB66-4B3C-8F29-0F0CDF80F023}" type="datetimeFigureOut">
              <a:rPr lang="he-IL" smtClean="0"/>
              <a:t>כ"ט/חשון/תשפ"ב</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FD771663-8514-4377-9DB6-1A95162F0001}" type="slidenum">
              <a:rPr lang="he-IL" smtClean="0"/>
              <a:t>‹#›</a:t>
            </a:fld>
            <a:endParaRPr lang="he-IL"/>
          </a:p>
        </p:txBody>
      </p:sp>
    </p:spTree>
    <p:extLst>
      <p:ext uri="{BB962C8B-B14F-4D97-AF65-F5344CB8AC3E}">
        <p14:creationId xmlns:p14="http://schemas.microsoft.com/office/powerpoint/2010/main" val="2427007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AA15A772-CB66-4B3C-8F29-0F0CDF80F023}" type="datetimeFigureOut">
              <a:rPr lang="he-IL" smtClean="0"/>
              <a:t>כ"ט/חשון/תשפ"ב</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FD771663-8514-4377-9DB6-1A95162F0001}" type="slidenum">
              <a:rPr lang="he-IL" smtClean="0"/>
              <a:t>‹#›</a:t>
            </a:fld>
            <a:endParaRPr lang="he-IL"/>
          </a:p>
        </p:txBody>
      </p:sp>
    </p:spTree>
    <p:extLst>
      <p:ext uri="{BB962C8B-B14F-4D97-AF65-F5344CB8AC3E}">
        <p14:creationId xmlns:p14="http://schemas.microsoft.com/office/powerpoint/2010/main" val="3127827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AA15A772-CB66-4B3C-8F29-0F0CDF80F023}" type="datetimeFigureOut">
              <a:rPr lang="he-IL" smtClean="0"/>
              <a:t>כ"ט/חשון/תשפ"ב</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FD771663-8514-4377-9DB6-1A95162F0001}" type="slidenum">
              <a:rPr lang="he-IL" smtClean="0"/>
              <a:t>‹#›</a:t>
            </a:fld>
            <a:endParaRPr lang="he-IL"/>
          </a:p>
        </p:txBody>
      </p:sp>
    </p:spTree>
    <p:extLst>
      <p:ext uri="{BB962C8B-B14F-4D97-AF65-F5344CB8AC3E}">
        <p14:creationId xmlns:p14="http://schemas.microsoft.com/office/powerpoint/2010/main" val="563312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AA15A772-CB66-4B3C-8F29-0F0CDF80F023}" type="datetimeFigureOut">
              <a:rPr lang="he-IL" smtClean="0"/>
              <a:t>כ"ט/חשון/תשפ"ב</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FD771663-8514-4377-9DB6-1A95162F0001}" type="slidenum">
              <a:rPr lang="he-IL" smtClean="0"/>
              <a:t>‹#›</a:t>
            </a:fld>
            <a:endParaRPr lang="he-IL"/>
          </a:p>
        </p:txBody>
      </p:sp>
    </p:spTree>
    <p:extLst>
      <p:ext uri="{BB962C8B-B14F-4D97-AF65-F5344CB8AC3E}">
        <p14:creationId xmlns:p14="http://schemas.microsoft.com/office/powerpoint/2010/main" val="1415838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מציין מיקום של תאריך 4"/>
          <p:cNvSpPr>
            <a:spLocks noGrp="1"/>
          </p:cNvSpPr>
          <p:nvPr>
            <p:ph type="dt" sz="half" idx="10"/>
          </p:nvPr>
        </p:nvSpPr>
        <p:spPr/>
        <p:txBody>
          <a:bodyPr/>
          <a:lstStyle/>
          <a:p>
            <a:fld id="{AA15A772-CB66-4B3C-8F29-0F0CDF80F023}" type="datetimeFigureOut">
              <a:rPr lang="he-IL" smtClean="0"/>
              <a:t>כ"ט/חשון/תשפ"ב</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FD771663-8514-4377-9DB6-1A95162F0001}" type="slidenum">
              <a:rPr lang="he-IL" smtClean="0"/>
              <a:t>‹#›</a:t>
            </a:fld>
            <a:endParaRPr lang="he-IL"/>
          </a:p>
        </p:txBody>
      </p:sp>
    </p:spTree>
    <p:extLst>
      <p:ext uri="{BB962C8B-B14F-4D97-AF65-F5344CB8AC3E}">
        <p14:creationId xmlns:p14="http://schemas.microsoft.com/office/powerpoint/2010/main" val="1132088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מציין מיקום של תאריך 4"/>
          <p:cNvSpPr>
            <a:spLocks noGrp="1"/>
          </p:cNvSpPr>
          <p:nvPr>
            <p:ph type="dt" sz="half" idx="10"/>
          </p:nvPr>
        </p:nvSpPr>
        <p:spPr/>
        <p:txBody>
          <a:bodyPr/>
          <a:lstStyle/>
          <a:p>
            <a:fld id="{AA15A772-CB66-4B3C-8F29-0F0CDF80F023}" type="datetimeFigureOut">
              <a:rPr lang="he-IL" smtClean="0"/>
              <a:t>כ"ט/חשון/תשפ"ב</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FD771663-8514-4377-9DB6-1A95162F0001}" type="slidenum">
              <a:rPr lang="he-IL" smtClean="0"/>
              <a:t>‹#›</a:t>
            </a:fld>
            <a:endParaRPr lang="he-IL"/>
          </a:p>
        </p:txBody>
      </p:sp>
    </p:spTree>
    <p:extLst>
      <p:ext uri="{BB962C8B-B14F-4D97-AF65-F5344CB8AC3E}">
        <p14:creationId xmlns:p14="http://schemas.microsoft.com/office/powerpoint/2010/main" val="1092223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A15A772-CB66-4B3C-8F29-0F0CDF80F023}" type="datetimeFigureOut">
              <a:rPr lang="he-IL" smtClean="0"/>
              <a:t>כ"ט/חשון/תשפ"ב</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D771663-8514-4377-9DB6-1A95162F0001}" type="slidenum">
              <a:rPr lang="he-IL" smtClean="0"/>
              <a:t>‹#›</a:t>
            </a:fld>
            <a:endParaRPr lang="he-IL"/>
          </a:p>
        </p:txBody>
      </p:sp>
    </p:spTree>
    <p:extLst>
      <p:ext uri="{BB962C8B-B14F-4D97-AF65-F5344CB8AC3E}">
        <p14:creationId xmlns:p14="http://schemas.microsoft.com/office/powerpoint/2010/main" val="91405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9.emf"/><Relationship Id="rId5" Type="http://schemas.openxmlformats.org/officeDocument/2006/relationships/oleObject" Target="../embeddings/oleObject3.bin"/><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4.png"/><Relationship Id="rId7" Type="http://schemas.openxmlformats.org/officeDocument/2006/relationships/image" Target="../media/image7.png"/><Relationship Id="rId12"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http://www.animalpicturesarchive.com/Arch03/1129092462.jpg" TargetMode="External"/><Relationship Id="rId11" Type="http://schemas.openxmlformats.org/officeDocument/2006/relationships/image" Target="../media/image11.png"/><Relationship Id="rId5" Type="http://schemas.openxmlformats.org/officeDocument/2006/relationships/image" Target="../media/image6.jpeg"/><Relationship Id="rId10" Type="http://schemas.openxmlformats.org/officeDocument/2006/relationships/image" Target="../media/image10.png"/><Relationship Id="rId4" Type="http://schemas.openxmlformats.org/officeDocument/2006/relationships/image" Target="../media/image5.jpg"/><Relationship Id="rId9"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gov.il/he/departments/prime_ministers_offic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8.emf"/><Relationship Id="rId5" Type="http://schemas.openxmlformats.org/officeDocument/2006/relationships/oleObject" Target="../embeddings/oleObject2.bin"/><Relationship Id="rId4"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משנה 2"/>
          <p:cNvSpPr>
            <a:spLocks noGrp="1"/>
          </p:cNvSpPr>
          <p:nvPr>
            <p:ph type="subTitle" idx="1"/>
          </p:nvPr>
        </p:nvSpPr>
        <p:spPr>
          <a:xfrm>
            <a:off x="1197382" y="5427878"/>
            <a:ext cx="3551295" cy="1280160"/>
          </a:xfrm>
        </p:spPr>
        <p:txBody>
          <a:bodyPr>
            <a:normAutofit lnSpcReduction="10000"/>
          </a:bodyPr>
          <a:lstStyle/>
          <a:p>
            <a:pPr algn="r">
              <a:lnSpc>
                <a:spcPct val="100000"/>
              </a:lnSpc>
            </a:pPr>
            <a:r>
              <a:rPr lang="he-IL" sz="1400" dirty="0" smtClean="0"/>
              <a:t>נעם מוזס</a:t>
            </a:r>
          </a:p>
          <a:p>
            <a:pPr algn="r">
              <a:lnSpc>
                <a:spcPct val="100000"/>
              </a:lnSpc>
            </a:pPr>
            <a:r>
              <a:rPr lang="he-IL" sz="1400" dirty="0" smtClean="0"/>
              <a:t>תחום חקלאות ימית, אגף דיג וחקלאות </a:t>
            </a:r>
            <a:r>
              <a:rPr lang="he-IL" sz="1400" dirty="0" smtClean="0"/>
              <a:t>מים</a:t>
            </a:r>
          </a:p>
          <a:p>
            <a:pPr algn="r">
              <a:lnSpc>
                <a:spcPct val="100000"/>
              </a:lnSpc>
            </a:pPr>
            <a:r>
              <a:rPr lang="he-IL" sz="1400" dirty="0" smtClean="0"/>
              <a:t>אגף לדיג וחקלאות מים</a:t>
            </a:r>
          </a:p>
          <a:p>
            <a:pPr algn="r">
              <a:lnSpc>
                <a:spcPct val="100000"/>
              </a:lnSpc>
            </a:pPr>
            <a:r>
              <a:rPr lang="he-IL" sz="1400" dirty="0" smtClean="0"/>
              <a:t>משרד </a:t>
            </a:r>
            <a:r>
              <a:rPr lang="he-IL" sz="1400" dirty="0" smtClean="0"/>
              <a:t>החקלאות ופיתוח הכפר	</a:t>
            </a:r>
            <a:endParaRPr lang="he-IL" sz="1400" dirty="0"/>
          </a:p>
        </p:txBody>
      </p:sp>
      <p:sp>
        <p:nvSpPr>
          <p:cNvPr id="5" name="TextBox 4"/>
          <p:cNvSpPr txBox="1"/>
          <p:nvPr/>
        </p:nvSpPr>
        <p:spPr>
          <a:xfrm>
            <a:off x="1013505" y="1632435"/>
            <a:ext cx="9780584" cy="1200329"/>
          </a:xfrm>
          <a:prstGeom prst="rect">
            <a:avLst/>
          </a:prstGeom>
          <a:noFill/>
        </p:spPr>
        <p:txBody>
          <a:bodyPr wrap="square" rtlCol="1">
            <a:spAutoFit/>
          </a:bodyPr>
          <a:lstStyle/>
          <a:p>
            <a:r>
              <a:rPr lang="he-IL" sz="3600" b="1" dirty="0" smtClean="0"/>
              <a:t>הרחבת התקשרות בפרויקט </a:t>
            </a:r>
            <a:r>
              <a:rPr lang="he-IL" sz="3600" b="1" dirty="0"/>
              <a:t>יצוא דגיגים וביות דגי הטונה </a:t>
            </a:r>
            <a:r>
              <a:rPr lang="he-IL" sz="3600" b="1" dirty="0" smtClean="0"/>
              <a:t>- יישום החלטת ממשלה 4662, סעיף 5א</a:t>
            </a:r>
            <a:endParaRPr lang="he-IL" sz="3600" b="1" dirty="0"/>
          </a:p>
        </p:txBody>
      </p:sp>
      <p:pic>
        <p:nvPicPr>
          <p:cNvPr id="8" name="Picture 7"/>
          <p:cNvPicPr>
            <a:picLocks noChangeAspect="1" noChangeArrowheads="1"/>
          </p:cNvPicPr>
          <p:nvPr/>
        </p:nvPicPr>
        <p:blipFill rotWithShape="1">
          <a:blip r:embed="rId2"/>
          <a:srcRect l="8317" t="9853" r="5693" b="6083"/>
          <a:stretch/>
        </p:blipFill>
        <p:spPr bwMode="auto">
          <a:xfrm>
            <a:off x="218107" y="173609"/>
            <a:ext cx="979275" cy="957351"/>
          </a:xfrm>
          <a:prstGeom prst="ellipse">
            <a:avLst/>
          </a:prstGeom>
          <a:noFill/>
          <a:ln>
            <a:noFill/>
          </a:ln>
        </p:spPr>
      </p:pic>
      <p:sp>
        <p:nvSpPr>
          <p:cNvPr id="11" name="TextBox 10"/>
          <p:cNvSpPr txBox="1"/>
          <p:nvPr/>
        </p:nvSpPr>
        <p:spPr>
          <a:xfrm>
            <a:off x="3182112" y="421453"/>
            <a:ext cx="5443370" cy="461665"/>
          </a:xfrm>
          <a:prstGeom prst="rect">
            <a:avLst/>
          </a:prstGeom>
          <a:noFill/>
        </p:spPr>
        <p:txBody>
          <a:bodyPr wrap="square" rtlCol="1">
            <a:spAutoFit/>
          </a:bodyPr>
          <a:lstStyle/>
          <a:p>
            <a:pPr algn="ctr"/>
            <a:r>
              <a:rPr lang="he-IL" sz="2400" dirty="0" smtClean="0"/>
              <a:t>ועדת מכרזים משרדית – 4.11.2021</a:t>
            </a:r>
            <a:endParaRPr lang="he-IL" sz="2400" dirty="0"/>
          </a:p>
        </p:txBody>
      </p:sp>
      <p:pic>
        <p:nvPicPr>
          <p:cNvPr id="7" name="Picture 11">
            <a:extLst>
              <a:ext uri="{FF2B5EF4-FFF2-40B4-BE49-F238E27FC236}">
                <a16:creationId xmlns:a16="http://schemas.microsoft.com/office/drawing/2014/main" id="{0D35E526-13B6-4932-ADAB-BEA637A2269B}"/>
              </a:ext>
            </a:extLst>
          </p:cNvPr>
          <p:cNvPicPr>
            <a:picLocks noChangeAspect="1"/>
          </p:cNvPicPr>
          <p:nvPr/>
        </p:nvPicPr>
        <p:blipFill>
          <a:blip r:embed="rId3"/>
          <a:stretch>
            <a:fillRect/>
          </a:stretch>
        </p:blipFill>
        <p:spPr>
          <a:xfrm>
            <a:off x="283755" y="5777875"/>
            <a:ext cx="913627" cy="930163"/>
          </a:xfrm>
          <a:prstGeom prst="rect">
            <a:avLst/>
          </a:prstGeom>
        </p:spPr>
      </p:pic>
    </p:spTree>
    <p:extLst>
      <p:ext uri="{BB962C8B-B14F-4D97-AF65-F5344CB8AC3E}">
        <p14:creationId xmlns:p14="http://schemas.microsoft.com/office/powerpoint/2010/main" val="12823344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סטטוס תכנוני</a:t>
            </a:r>
            <a:endParaRPr lang="he-IL" dirty="0"/>
          </a:p>
        </p:txBody>
      </p:sp>
      <p:sp>
        <p:nvSpPr>
          <p:cNvPr id="3" name="מציין מיקום תוכן 2"/>
          <p:cNvSpPr>
            <a:spLocks noGrp="1"/>
          </p:cNvSpPr>
          <p:nvPr>
            <p:ph idx="1"/>
          </p:nvPr>
        </p:nvSpPr>
        <p:spPr>
          <a:xfrm>
            <a:off x="1349188" y="1814644"/>
            <a:ext cx="10515600" cy="4351338"/>
          </a:xfrm>
        </p:spPr>
        <p:txBody>
          <a:bodyPr>
            <a:normAutofit/>
          </a:bodyPr>
          <a:lstStyle/>
          <a:p>
            <a:r>
              <a:rPr lang="he-IL" sz="2400" dirty="0" smtClean="0"/>
              <a:t>הושלם תכנון פרוגרמתי</a:t>
            </a:r>
          </a:p>
          <a:p>
            <a:r>
              <a:rPr lang="he-IL" sz="2400" dirty="0" smtClean="0"/>
              <a:t>הושלם תכנון להיתר בנייה</a:t>
            </a:r>
          </a:p>
          <a:p>
            <a:r>
              <a:rPr lang="he-IL" sz="2400" dirty="0" smtClean="0"/>
              <a:t>החל תכנון תהליכי וביולוגי מתקדם</a:t>
            </a:r>
          </a:p>
          <a:p>
            <a:r>
              <a:rPr lang="he-IL" sz="2400" dirty="0" smtClean="0"/>
              <a:t>לקראת תכנון הנדסי מפורט</a:t>
            </a:r>
            <a:endParaRPr lang="he-IL" sz="2400" dirty="0"/>
          </a:p>
        </p:txBody>
      </p:sp>
      <p:pic>
        <p:nvPicPr>
          <p:cNvPr id="4" name="תמונה 3">
            <a:extLst>
              <a:ext uri="{FF2B5EF4-FFF2-40B4-BE49-F238E27FC236}">
                <a16:creationId xmlns:a16="http://schemas.microsoft.com/office/drawing/2014/main" id="{D0E1CE61-1172-4471-BD73-A1E3800C5713}"/>
              </a:ext>
            </a:extLst>
          </p:cNvPr>
          <p:cNvPicPr>
            <a:picLocks noChangeAspect="1"/>
          </p:cNvPicPr>
          <p:nvPr/>
        </p:nvPicPr>
        <p:blipFill>
          <a:blip r:embed="rId3"/>
          <a:stretch>
            <a:fillRect/>
          </a:stretch>
        </p:blipFill>
        <p:spPr>
          <a:xfrm>
            <a:off x="188259" y="3143709"/>
            <a:ext cx="7839636" cy="3168191"/>
          </a:xfrm>
          <a:prstGeom prst="rect">
            <a:avLst/>
          </a:prstGeom>
        </p:spPr>
      </p:pic>
      <p:pic>
        <p:nvPicPr>
          <p:cNvPr id="5" name="תמונה 4">
            <a:extLst>
              <a:ext uri="{FF2B5EF4-FFF2-40B4-BE49-F238E27FC236}">
                <a16:creationId xmlns:a16="http://schemas.microsoft.com/office/drawing/2014/main" id="{B61C8634-05E1-4273-BDDB-DE7A75425C0B}"/>
              </a:ext>
            </a:extLst>
          </p:cNvPr>
          <p:cNvPicPr>
            <a:picLocks noChangeAspect="1"/>
          </p:cNvPicPr>
          <p:nvPr/>
        </p:nvPicPr>
        <p:blipFill>
          <a:blip r:embed="rId4"/>
          <a:stretch>
            <a:fillRect/>
          </a:stretch>
        </p:blipFill>
        <p:spPr>
          <a:xfrm>
            <a:off x="713817" y="489081"/>
            <a:ext cx="6788520" cy="2403214"/>
          </a:xfrm>
          <a:prstGeom prst="rect">
            <a:avLst/>
          </a:prstGeom>
        </p:spPr>
      </p:pic>
      <p:graphicFrame>
        <p:nvGraphicFramePr>
          <p:cNvPr id="6" name="אובייקט 5"/>
          <p:cNvGraphicFramePr>
            <a:graphicFrameLocks noChangeAspect="1"/>
          </p:cNvGraphicFramePr>
          <p:nvPr>
            <p:extLst>
              <p:ext uri="{D42A27DB-BD31-4B8C-83A1-F6EECF244321}">
                <p14:modId xmlns:p14="http://schemas.microsoft.com/office/powerpoint/2010/main" val="3308905872"/>
              </p:ext>
            </p:extLst>
          </p:nvPr>
        </p:nvGraphicFramePr>
        <p:xfrm>
          <a:off x="9188824" y="4036470"/>
          <a:ext cx="1557798" cy="2202471"/>
        </p:xfrm>
        <a:graphic>
          <a:graphicData uri="http://schemas.openxmlformats.org/presentationml/2006/ole">
            <mc:AlternateContent xmlns:mc="http://schemas.openxmlformats.org/markup-compatibility/2006">
              <mc:Choice xmlns:v="urn:schemas-microsoft-com:vml" Requires="v">
                <p:oleObj spid="_x0000_s1091" name="Acrobat Document" r:id="rId5" imgW="11344123" imgH="16039739" progId="AcroExch.Document.DC">
                  <p:embed/>
                </p:oleObj>
              </mc:Choice>
              <mc:Fallback>
                <p:oleObj name="Acrobat Document" r:id="rId5" imgW="11344123" imgH="16039739" progId="AcroExch.Document.DC">
                  <p:embed/>
                  <p:pic>
                    <p:nvPicPr>
                      <p:cNvPr id="4" name="אובייקט 3"/>
                      <p:cNvPicPr/>
                      <p:nvPr/>
                    </p:nvPicPr>
                    <p:blipFill>
                      <a:blip r:embed="rId6"/>
                      <a:stretch>
                        <a:fillRect/>
                      </a:stretch>
                    </p:blipFill>
                    <p:spPr>
                      <a:xfrm>
                        <a:off x="9188824" y="4036470"/>
                        <a:ext cx="1557798" cy="2202471"/>
                      </a:xfrm>
                      <a:prstGeom prst="rect">
                        <a:avLst/>
                      </a:prstGeom>
                    </p:spPr>
                  </p:pic>
                </p:oleObj>
              </mc:Fallback>
            </mc:AlternateContent>
          </a:graphicData>
        </a:graphic>
      </p:graphicFrame>
    </p:spTree>
    <p:extLst>
      <p:ext uri="{BB962C8B-B14F-4D97-AF65-F5344CB8AC3E}">
        <p14:creationId xmlns:p14="http://schemas.microsoft.com/office/powerpoint/2010/main" val="34970868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9393909" y="93776"/>
            <a:ext cx="2544485" cy="885942"/>
          </a:xfrm>
        </p:spPr>
        <p:txBody>
          <a:bodyPr>
            <a:normAutofit/>
          </a:bodyPr>
          <a:lstStyle/>
          <a:p>
            <a:r>
              <a:rPr lang="he-IL" sz="3200" u="sng" dirty="0" smtClean="0"/>
              <a:t>רקע לפרויקט</a:t>
            </a:r>
            <a:endParaRPr lang="he-IL" sz="3200" u="sng" dirty="0"/>
          </a:p>
        </p:txBody>
      </p:sp>
      <p:pic>
        <p:nvPicPr>
          <p:cNvPr id="4" name="Picture 4"/>
          <p:cNvPicPr>
            <a:picLocks noChangeAspect="1"/>
          </p:cNvPicPr>
          <p:nvPr/>
        </p:nvPicPr>
        <p:blipFill>
          <a:blip r:embed="rId2"/>
          <a:stretch>
            <a:fillRect/>
          </a:stretch>
        </p:blipFill>
        <p:spPr>
          <a:xfrm>
            <a:off x="491407" y="4199080"/>
            <a:ext cx="3913533" cy="1919088"/>
          </a:xfrm>
          <a:prstGeom prst="rect">
            <a:avLst/>
          </a:prstGeom>
        </p:spPr>
      </p:pic>
      <p:sp>
        <p:nvSpPr>
          <p:cNvPr id="5" name="Title 1"/>
          <p:cNvSpPr txBox="1">
            <a:spLocks/>
          </p:cNvSpPr>
          <p:nvPr/>
        </p:nvSpPr>
        <p:spPr>
          <a:xfrm>
            <a:off x="1486105" y="-1631"/>
            <a:ext cx="7752024" cy="990600"/>
          </a:xfrm>
          <a:prstGeom prst="rect">
            <a:avLst/>
          </a:prstGeom>
        </p:spPr>
        <p:txBody>
          <a:bodyPr vert="horz" lIns="91440" tIns="45720" rIns="91440" bIns="45720" rtlCol="1" anchor="ctr">
            <a:no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ctr"/>
            <a:r>
              <a:rPr lang="he-IL" sz="2800" u="sng" dirty="0"/>
              <a:t>תכנית לאומית לפיתוח יצוא דגיגים בחקלאות ימית</a:t>
            </a:r>
          </a:p>
        </p:txBody>
      </p:sp>
      <p:pic>
        <p:nvPicPr>
          <p:cNvPr id="6" name="Picture 13"/>
          <p:cNvPicPr>
            <a:picLocks noChangeAspect="1"/>
          </p:cNvPicPr>
          <p:nvPr/>
        </p:nvPicPr>
        <p:blipFill>
          <a:blip r:embed="rId3"/>
          <a:stretch>
            <a:fillRect/>
          </a:stretch>
        </p:blipFill>
        <p:spPr>
          <a:xfrm>
            <a:off x="107504" y="3107"/>
            <a:ext cx="1043608" cy="1117710"/>
          </a:xfrm>
          <a:prstGeom prst="rect">
            <a:avLst/>
          </a:prstGeom>
        </p:spPr>
      </p:pic>
      <p:pic>
        <p:nvPicPr>
          <p:cNvPr id="7" name="Picture 5" descr="cid:image005.jpg@01CF0C59.4DF94C40"/>
          <p:cNvPicPr preferRelativeResize="0"/>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263425"/>
            <a:ext cx="543730" cy="528176"/>
          </a:xfrm>
          <a:prstGeom prst="rect">
            <a:avLst/>
          </a:prstGeom>
          <a:noFill/>
          <a:ln>
            <a:noFill/>
          </a:ln>
        </p:spPr>
      </p:pic>
      <p:grpSp>
        <p:nvGrpSpPr>
          <p:cNvPr id="3" name="קבוצה 2"/>
          <p:cNvGrpSpPr/>
          <p:nvPr/>
        </p:nvGrpSpPr>
        <p:grpSpPr>
          <a:xfrm>
            <a:off x="4785550" y="4903618"/>
            <a:ext cx="7318840" cy="2288319"/>
            <a:chOff x="4666678" y="3155442"/>
            <a:chExt cx="7318840" cy="2288319"/>
          </a:xfrm>
        </p:grpSpPr>
        <p:pic>
          <p:nvPicPr>
            <p:cNvPr id="8" name="Picture 2" descr="http://www.animalpicturesarchive.com/Arch03/1129092462.jpg"/>
            <p:cNvPicPr>
              <a:picLocks noChangeAspect="1" noChangeArrowheads="1"/>
            </p:cNvPicPr>
            <p:nvPr/>
          </p:nvPicPr>
          <p:blipFill>
            <a:blip r:embed="rId5" r:link="rId6" cstate="print">
              <a:extLst>
                <a:ext uri="{28A0092B-C50C-407E-A947-70E740481C1C}">
                  <a14:useLocalDpi xmlns:a14="http://schemas.microsoft.com/office/drawing/2010/main" val="0"/>
                </a:ext>
              </a:extLst>
            </a:blip>
            <a:srcRect/>
            <a:stretch>
              <a:fillRect/>
            </a:stretch>
          </p:blipFill>
          <p:spPr bwMode="auto">
            <a:xfrm>
              <a:off x="6037740" y="3155442"/>
              <a:ext cx="3475655" cy="2288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p:cNvSpPr txBox="1">
              <a:spLocks/>
            </p:cNvSpPr>
            <p:nvPr/>
          </p:nvSpPr>
          <p:spPr bwMode="auto">
            <a:xfrm>
              <a:off x="8694510" y="3785588"/>
              <a:ext cx="329100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fontScale="97500"/>
            </a:bodyPr>
            <a:lstStyle>
              <a:lvl1pPr algn="ctr" rtl="1" eaLnBrk="0" fontAlgn="base" hangingPunct="0">
                <a:spcBef>
                  <a:spcPct val="0"/>
                </a:spcBef>
                <a:spcAft>
                  <a:spcPct val="0"/>
                </a:spcAft>
                <a:defRPr sz="4400">
                  <a:solidFill>
                    <a:schemeClr val="tx2"/>
                  </a:solidFill>
                  <a:latin typeface="+mj-lt"/>
                  <a:ea typeface="+mj-ea"/>
                  <a:cs typeface="+mj-cs"/>
                </a:defRPr>
              </a:lvl1pPr>
              <a:lvl2pPr algn="ctr" rtl="1" eaLnBrk="0" fontAlgn="base" hangingPunct="0">
                <a:spcBef>
                  <a:spcPct val="0"/>
                </a:spcBef>
                <a:spcAft>
                  <a:spcPct val="0"/>
                </a:spcAft>
                <a:defRPr sz="4400">
                  <a:solidFill>
                    <a:schemeClr val="tx2"/>
                  </a:solidFill>
                  <a:latin typeface="Arial" pitchFamily="34" charset="0"/>
                  <a:cs typeface="Arial" pitchFamily="34" charset="0"/>
                </a:defRPr>
              </a:lvl2pPr>
              <a:lvl3pPr algn="ctr" rtl="1" eaLnBrk="0" fontAlgn="base" hangingPunct="0">
                <a:spcBef>
                  <a:spcPct val="0"/>
                </a:spcBef>
                <a:spcAft>
                  <a:spcPct val="0"/>
                </a:spcAft>
                <a:defRPr sz="4400">
                  <a:solidFill>
                    <a:schemeClr val="tx2"/>
                  </a:solidFill>
                  <a:latin typeface="Arial" pitchFamily="34" charset="0"/>
                  <a:cs typeface="Arial" pitchFamily="34" charset="0"/>
                </a:defRPr>
              </a:lvl3pPr>
              <a:lvl4pPr algn="ctr" rtl="1" eaLnBrk="0" fontAlgn="base" hangingPunct="0">
                <a:spcBef>
                  <a:spcPct val="0"/>
                </a:spcBef>
                <a:spcAft>
                  <a:spcPct val="0"/>
                </a:spcAft>
                <a:defRPr sz="4400">
                  <a:solidFill>
                    <a:schemeClr val="tx2"/>
                  </a:solidFill>
                  <a:latin typeface="Arial" pitchFamily="34" charset="0"/>
                  <a:cs typeface="Arial" pitchFamily="34" charset="0"/>
                </a:defRPr>
              </a:lvl4pPr>
              <a:lvl5pPr algn="ctr" rtl="1"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1" fontAlgn="base">
                <a:spcBef>
                  <a:spcPct val="0"/>
                </a:spcBef>
                <a:spcAft>
                  <a:spcPct val="0"/>
                </a:spcAft>
                <a:defRPr sz="4400">
                  <a:solidFill>
                    <a:schemeClr val="tx2"/>
                  </a:solidFill>
                  <a:latin typeface="Arial" pitchFamily="34" charset="0"/>
                  <a:cs typeface="Arial" pitchFamily="34" charset="0"/>
                </a:defRPr>
              </a:lvl6pPr>
              <a:lvl7pPr marL="914400" algn="ctr" rtl="1" fontAlgn="base">
                <a:spcBef>
                  <a:spcPct val="0"/>
                </a:spcBef>
                <a:spcAft>
                  <a:spcPct val="0"/>
                </a:spcAft>
                <a:defRPr sz="4400">
                  <a:solidFill>
                    <a:schemeClr val="tx2"/>
                  </a:solidFill>
                  <a:latin typeface="Arial" pitchFamily="34" charset="0"/>
                  <a:cs typeface="Arial" pitchFamily="34" charset="0"/>
                </a:defRPr>
              </a:lvl7pPr>
              <a:lvl8pPr marL="1371600" algn="ctr" rtl="1" fontAlgn="base">
                <a:spcBef>
                  <a:spcPct val="0"/>
                </a:spcBef>
                <a:spcAft>
                  <a:spcPct val="0"/>
                </a:spcAft>
                <a:defRPr sz="4400">
                  <a:solidFill>
                    <a:schemeClr val="tx2"/>
                  </a:solidFill>
                  <a:latin typeface="Arial" pitchFamily="34" charset="0"/>
                  <a:cs typeface="Arial" pitchFamily="34" charset="0"/>
                </a:defRPr>
              </a:lvl8pPr>
              <a:lvl9pPr marL="1828800" algn="ctr" rtl="1" fontAlgn="base">
                <a:spcBef>
                  <a:spcPct val="0"/>
                </a:spcBef>
                <a:spcAft>
                  <a:spcPct val="0"/>
                </a:spcAft>
                <a:defRPr sz="4400">
                  <a:solidFill>
                    <a:schemeClr val="tx2"/>
                  </a:solidFill>
                  <a:latin typeface="Arial" pitchFamily="34" charset="0"/>
                  <a:cs typeface="Arial" pitchFamily="34" charset="0"/>
                </a:defRPr>
              </a:lvl9pPr>
            </a:lstStyle>
            <a:p>
              <a:pPr algn="r"/>
              <a:r>
                <a:rPr lang="he-IL" sz="2400" b="1" dirty="0" smtClean="0">
                  <a:solidFill>
                    <a:srgbClr val="0070C0"/>
                  </a:solidFill>
                </a:rPr>
                <a:t>טונה כחולת סנפיר</a:t>
              </a:r>
              <a:br>
                <a:rPr lang="he-IL" sz="2400" b="1" dirty="0" smtClean="0">
                  <a:solidFill>
                    <a:srgbClr val="0070C0"/>
                  </a:solidFill>
                </a:rPr>
              </a:br>
              <a:r>
                <a:rPr lang="en-US" sz="1600" b="1" dirty="0" smtClean="0">
                  <a:solidFill>
                    <a:srgbClr val="0070C0"/>
                  </a:solidFill>
                </a:rPr>
                <a:t>Atlantic Blue Fin Tuna - ABFT</a:t>
              </a:r>
              <a:endParaRPr lang="he-IL" sz="2400" b="1" dirty="0">
                <a:solidFill>
                  <a:srgbClr val="0070C0"/>
                </a:solidFill>
              </a:endParaRPr>
            </a:p>
          </p:txBody>
        </p:sp>
        <p:pic>
          <p:nvPicPr>
            <p:cNvPr id="10" name="Picture 46904"/>
            <p:cNvPicPr/>
            <p:nvPr/>
          </p:nvPicPr>
          <p:blipFill>
            <a:blip r:embed="rId7"/>
            <a:stretch>
              <a:fillRect/>
            </a:stretch>
          </p:blipFill>
          <p:spPr>
            <a:xfrm>
              <a:off x="4666678" y="3772378"/>
              <a:ext cx="1357255" cy="1249644"/>
            </a:xfrm>
            <a:prstGeom prst="rect">
              <a:avLst/>
            </a:prstGeom>
          </p:spPr>
        </p:pic>
      </p:grpSp>
      <p:grpSp>
        <p:nvGrpSpPr>
          <p:cNvPr id="24" name="קבוצה 23"/>
          <p:cNvGrpSpPr/>
          <p:nvPr/>
        </p:nvGrpSpPr>
        <p:grpSpPr>
          <a:xfrm>
            <a:off x="4668966" y="3814069"/>
            <a:ext cx="7323390" cy="1485619"/>
            <a:chOff x="4668966" y="3814069"/>
            <a:chExt cx="7323390" cy="1485619"/>
          </a:xfrm>
        </p:grpSpPr>
        <p:grpSp>
          <p:nvGrpSpPr>
            <p:cNvPr id="11" name="קבוצה 10"/>
            <p:cNvGrpSpPr/>
            <p:nvPr/>
          </p:nvGrpSpPr>
          <p:grpSpPr>
            <a:xfrm>
              <a:off x="4668966" y="3828539"/>
              <a:ext cx="2108354" cy="1318849"/>
              <a:chOff x="1298324" y="4789497"/>
              <a:chExt cx="3191707" cy="2063210"/>
            </a:xfrm>
          </p:grpSpPr>
          <p:pic>
            <p:nvPicPr>
              <p:cNvPr id="12" name="Picture 2" descr="×ª××¦××ª ×ª××× × ×¢×××¨ âªyellowfin tuna distributionâ¬â"/>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98324" y="4789497"/>
                <a:ext cx="3191707" cy="2063210"/>
              </a:xfrm>
              <a:prstGeom prst="rect">
                <a:avLst/>
              </a:prstGeom>
              <a:noFill/>
              <a:extLst>
                <a:ext uri="{909E8E84-426E-40DD-AFC4-6F175D3DCCD1}">
                  <a14:hiddenFill xmlns:a14="http://schemas.microsoft.com/office/drawing/2010/main">
                    <a:solidFill>
                      <a:srgbClr val="FFFFFF"/>
                    </a:solidFill>
                  </a14:hiddenFill>
                </a:ext>
              </a:extLst>
            </p:spPr>
          </p:pic>
          <p:sp>
            <p:nvSpPr>
              <p:cNvPr id="13" name="צורה חופשית 12"/>
              <p:cNvSpPr/>
              <p:nvPr/>
            </p:nvSpPr>
            <p:spPr>
              <a:xfrm>
                <a:off x="3180144" y="5914663"/>
                <a:ext cx="95712" cy="115747"/>
              </a:xfrm>
              <a:custGeom>
                <a:avLst/>
                <a:gdLst>
                  <a:gd name="connsiteX0" fmla="*/ 2894 w 55885"/>
                  <a:gd name="connsiteY0" fmla="*/ 0 h 115747"/>
                  <a:gd name="connsiteX1" fmla="*/ 5788 w 55885"/>
                  <a:gd name="connsiteY1" fmla="*/ 14469 h 115747"/>
                  <a:gd name="connsiteX2" fmla="*/ 20256 w 55885"/>
                  <a:gd name="connsiteY2" fmla="*/ 17362 h 115747"/>
                  <a:gd name="connsiteX3" fmla="*/ 23150 w 55885"/>
                  <a:gd name="connsiteY3" fmla="*/ 26043 h 115747"/>
                  <a:gd name="connsiteX4" fmla="*/ 0 w 55885"/>
                  <a:gd name="connsiteY4" fmla="*/ 23150 h 115747"/>
                  <a:gd name="connsiteX5" fmla="*/ 2894 w 55885"/>
                  <a:gd name="connsiteY5" fmla="*/ 8681 h 115747"/>
                  <a:gd name="connsiteX6" fmla="*/ 14469 w 55885"/>
                  <a:gd name="connsiteY6" fmla="*/ 20256 h 115747"/>
                  <a:gd name="connsiteX7" fmla="*/ 20256 w 55885"/>
                  <a:gd name="connsiteY7" fmla="*/ 52086 h 115747"/>
                  <a:gd name="connsiteX8" fmla="*/ 23150 w 55885"/>
                  <a:gd name="connsiteY8" fmla="*/ 72342 h 115747"/>
                  <a:gd name="connsiteX9" fmla="*/ 31831 w 55885"/>
                  <a:gd name="connsiteY9" fmla="*/ 75236 h 115747"/>
                  <a:gd name="connsiteX10" fmla="*/ 34724 w 55885"/>
                  <a:gd name="connsiteY10" fmla="*/ 83917 h 115747"/>
                  <a:gd name="connsiteX11" fmla="*/ 40512 w 55885"/>
                  <a:gd name="connsiteY11" fmla="*/ 89704 h 115747"/>
                  <a:gd name="connsiteX12" fmla="*/ 52086 w 55885"/>
                  <a:gd name="connsiteY12" fmla="*/ 115747 h 115747"/>
                  <a:gd name="connsiteX13" fmla="*/ 52086 w 55885"/>
                  <a:gd name="connsiteY13" fmla="*/ 83917 h 115747"/>
                  <a:gd name="connsiteX14" fmla="*/ 40512 w 55885"/>
                  <a:gd name="connsiteY14" fmla="*/ 72342 h 115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85" h="115747">
                    <a:moveTo>
                      <a:pt x="2894" y="0"/>
                    </a:moveTo>
                    <a:cubicBezTo>
                      <a:pt x="3859" y="4823"/>
                      <a:pt x="2310" y="10991"/>
                      <a:pt x="5788" y="14469"/>
                    </a:cubicBezTo>
                    <a:cubicBezTo>
                      <a:pt x="9266" y="17947"/>
                      <a:pt x="16164" y="14634"/>
                      <a:pt x="20256" y="17362"/>
                    </a:cubicBezTo>
                    <a:cubicBezTo>
                      <a:pt x="22794" y="19054"/>
                      <a:pt x="26083" y="25205"/>
                      <a:pt x="23150" y="26043"/>
                    </a:cubicBezTo>
                    <a:cubicBezTo>
                      <a:pt x="15673" y="28180"/>
                      <a:pt x="7717" y="24114"/>
                      <a:pt x="0" y="23150"/>
                    </a:cubicBezTo>
                    <a:cubicBezTo>
                      <a:pt x="965" y="18327"/>
                      <a:pt x="-1929" y="9646"/>
                      <a:pt x="2894" y="8681"/>
                    </a:cubicBezTo>
                    <a:cubicBezTo>
                      <a:pt x="8245" y="7611"/>
                      <a:pt x="14469" y="20256"/>
                      <a:pt x="14469" y="20256"/>
                    </a:cubicBezTo>
                    <a:cubicBezTo>
                      <a:pt x="19963" y="36742"/>
                      <a:pt x="16620" y="24819"/>
                      <a:pt x="20256" y="52086"/>
                    </a:cubicBezTo>
                    <a:cubicBezTo>
                      <a:pt x="21158" y="58847"/>
                      <a:pt x="20100" y="66242"/>
                      <a:pt x="23150" y="72342"/>
                    </a:cubicBezTo>
                    <a:cubicBezTo>
                      <a:pt x="24514" y="75070"/>
                      <a:pt x="28937" y="74271"/>
                      <a:pt x="31831" y="75236"/>
                    </a:cubicBezTo>
                    <a:cubicBezTo>
                      <a:pt x="32795" y="78130"/>
                      <a:pt x="33155" y="81302"/>
                      <a:pt x="34724" y="83917"/>
                    </a:cubicBezTo>
                    <a:cubicBezTo>
                      <a:pt x="36128" y="86256"/>
                      <a:pt x="39292" y="87264"/>
                      <a:pt x="40512" y="89704"/>
                    </a:cubicBezTo>
                    <a:cubicBezTo>
                      <a:pt x="61180" y="131039"/>
                      <a:pt x="35059" y="90204"/>
                      <a:pt x="52086" y="115747"/>
                    </a:cubicBezTo>
                    <a:cubicBezTo>
                      <a:pt x="56494" y="102525"/>
                      <a:pt x="57769" y="102861"/>
                      <a:pt x="52086" y="83917"/>
                    </a:cubicBezTo>
                    <a:cubicBezTo>
                      <a:pt x="52085" y="83915"/>
                      <a:pt x="40514" y="72344"/>
                      <a:pt x="40512" y="72342"/>
                    </a:cubicBezTo>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600"/>
              </a:p>
            </p:txBody>
          </p:sp>
        </p:grpSp>
        <p:pic>
          <p:nvPicPr>
            <p:cNvPr id="14"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65763" y="3814069"/>
              <a:ext cx="2564366" cy="1485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le 1"/>
            <p:cNvSpPr txBox="1">
              <a:spLocks/>
            </p:cNvSpPr>
            <p:nvPr/>
          </p:nvSpPr>
          <p:spPr>
            <a:xfrm>
              <a:off x="8748999" y="4094428"/>
              <a:ext cx="3243357" cy="812805"/>
            </a:xfrm>
            <a:prstGeom prst="rect">
              <a:avLst/>
            </a:prstGeom>
          </p:spPr>
          <p:txBody>
            <a:bodyPr vert="horz" anchor="ctr">
              <a:noAutofit/>
            </a:bodyPr>
            <a:lstStyle>
              <a:lvl1pPr algn="l" rtl="1" eaLnBrk="1" latinLnBrk="0" hangingPunct="1">
                <a:spcBef>
                  <a:spcPct val="0"/>
                </a:spcBef>
                <a:buNone/>
                <a:defRPr kumimoji="0" sz="4400" kern="1200">
                  <a:solidFill>
                    <a:schemeClr val="tx2"/>
                  </a:solidFill>
                  <a:latin typeface="+mj-lt"/>
                  <a:ea typeface="+mj-ea"/>
                  <a:cs typeface="+mj-cs"/>
                </a:defRPr>
              </a:lvl1pPr>
            </a:lstStyle>
            <a:p>
              <a:pPr algn="r" fontAlgn="auto">
                <a:spcAft>
                  <a:spcPts val="0"/>
                </a:spcAft>
              </a:pPr>
              <a:r>
                <a:rPr lang="he-IL" sz="2400" dirty="0" smtClean="0">
                  <a:solidFill>
                    <a:srgbClr val="FF9900"/>
                  </a:solidFill>
                </a:rPr>
                <a:t>טונה צהובת סנפיר</a:t>
              </a:r>
              <a:br>
                <a:rPr lang="he-IL" sz="2400" dirty="0" smtClean="0">
                  <a:solidFill>
                    <a:srgbClr val="FF9900"/>
                  </a:solidFill>
                </a:rPr>
              </a:br>
              <a:r>
                <a:rPr lang="en-US" sz="1600" dirty="0" smtClean="0">
                  <a:solidFill>
                    <a:srgbClr val="FF9900"/>
                  </a:solidFill>
                </a:rPr>
                <a:t>Yellow Fin Tuna - YFT</a:t>
              </a:r>
              <a:endParaRPr lang="he-IL" sz="1600" dirty="0">
                <a:solidFill>
                  <a:srgbClr val="FF9900"/>
                </a:solidFill>
              </a:endParaRPr>
            </a:p>
          </p:txBody>
        </p:sp>
      </p:grpSp>
      <p:pic>
        <p:nvPicPr>
          <p:cNvPr id="16" name="Picture 7"/>
          <p:cNvPicPr>
            <a:picLocks noChangeAspect="1"/>
          </p:cNvPicPr>
          <p:nvPr/>
        </p:nvPicPr>
        <p:blipFill>
          <a:blip r:embed="rId10"/>
          <a:stretch>
            <a:fillRect/>
          </a:stretch>
        </p:blipFill>
        <p:spPr>
          <a:xfrm>
            <a:off x="610723" y="1456681"/>
            <a:ext cx="3481136" cy="1943701"/>
          </a:xfrm>
          <a:prstGeom prst="rect">
            <a:avLst/>
          </a:prstGeom>
          <a:solidFill>
            <a:schemeClr val="bg1"/>
          </a:solidFill>
        </p:spPr>
      </p:pic>
      <p:pic>
        <p:nvPicPr>
          <p:cNvPr id="17" name="תמונה 1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07698" y="2679547"/>
            <a:ext cx="982862" cy="686923"/>
          </a:xfrm>
          <a:prstGeom prst="rect">
            <a:avLst/>
          </a:prstGeom>
          <a:ln w="19050">
            <a:solidFill>
              <a:srgbClr val="FF0000"/>
            </a:solidFill>
          </a:ln>
        </p:spPr>
      </p:pic>
      <p:sp>
        <p:nvSpPr>
          <p:cNvPr id="18" name="TextBox 17"/>
          <p:cNvSpPr txBox="1"/>
          <p:nvPr/>
        </p:nvSpPr>
        <p:spPr>
          <a:xfrm>
            <a:off x="1476081" y="2186221"/>
            <a:ext cx="1630560" cy="307777"/>
          </a:xfrm>
          <a:prstGeom prst="rect">
            <a:avLst/>
          </a:prstGeom>
          <a:solidFill>
            <a:schemeClr val="bg1"/>
          </a:solidFill>
        </p:spPr>
        <p:txBody>
          <a:bodyPr wrap="square" rtlCol="1">
            <a:spAutoFit/>
          </a:bodyPr>
          <a:lstStyle/>
          <a:p>
            <a:r>
              <a:rPr lang="he-IL" sz="1400" b="1" dirty="0" smtClean="0"/>
              <a:t>סגירת מעגל חיים</a:t>
            </a:r>
            <a:endParaRPr lang="he-IL" sz="1400" b="1" dirty="0"/>
          </a:p>
        </p:txBody>
      </p:sp>
      <p:sp>
        <p:nvSpPr>
          <p:cNvPr id="19" name="מלבן מעוגל 18"/>
          <p:cNvSpPr/>
          <p:nvPr/>
        </p:nvSpPr>
        <p:spPr>
          <a:xfrm flipH="1">
            <a:off x="325407" y="1385775"/>
            <a:ext cx="3971310" cy="2024083"/>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600"/>
          </a:p>
        </p:txBody>
      </p:sp>
      <p:pic>
        <p:nvPicPr>
          <p:cNvPr id="20" name="Picture 2" descr="×ª××¦××ª ×ª××× × ×¢×××¨ ×¦××××¨ ××§×××§"/>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041197" y="1147882"/>
            <a:ext cx="3833562" cy="2363344"/>
          </a:xfrm>
          <a:prstGeom prst="rect">
            <a:avLst/>
          </a:prstGeom>
          <a:noFill/>
          <a:extLst>
            <a:ext uri="{909E8E84-426E-40DD-AFC4-6F175D3DCCD1}">
              <a14:hiddenFill xmlns:a14="http://schemas.microsoft.com/office/drawing/2010/main">
                <a:solidFill>
                  <a:srgbClr val="FFFFFF"/>
                </a:solidFill>
              </a14:hiddenFill>
            </a:ext>
          </a:extLst>
        </p:spPr>
      </p:pic>
      <p:sp>
        <p:nvSpPr>
          <p:cNvPr id="21" name="כותרת 1"/>
          <p:cNvSpPr txBox="1">
            <a:spLocks/>
          </p:cNvSpPr>
          <p:nvPr/>
        </p:nvSpPr>
        <p:spPr>
          <a:xfrm>
            <a:off x="7567348" y="1543618"/>
            <a:ext cx="4196836" cy="1578446"/>
          </a:xfrm>
          <a:prstGeom prst="rect">
            <a:avLst/>
          </a:prstGeom>
        </p:spPr>
        <p:txBody>
          <a:bodyPr vert="horz" lIns="91440" tIns="45720" rIns="91440" bIns="45720" rtlCol="1" anchor="ctr">
            <a:no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r>
              <a:rPr lang="he-IL" sz="2000" dirty="0" smtClean="0"/>
              <a:t>ייצור דגיגים וסגירת מעגל חיים = צוואר הבקבוק בחקלאות ימית בעולם</a:t>
            </a:r>
            <a:endParaRPr lang="he-IL" sz="2000" dirty="0"/>
          </a:p>
        </p:txBody>
      </p:sp>
      <p:sp>
        <p:nvSpPr>
          <p:cNvPr id="22" name="כותרת 1"/>
          <p:cNvSpPr txBox="1">
            <a:spLocks/>
          </p:cNvSpPr>
          <p:nvPr/>
        </p:nvSpPr>
        <p:spPr>
          <a:xfrm>
            <a:off x="1434375" y="569016"/>
            <a:ext cx="9093174" cy="994679"/>
          </a:xfrm>
          <a:prstGeom prst="rect">
            <a:avLst/>
          </a:prstGeom>
        </p:spPr>
        <p:txBody>
          <a:bodyPr vert="horz" lIns="91440" tIns="45720" rIns="91440" bIns="45720" rtlCol="1" anchor="ctr">
            <a:no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r>
              <a:rPr lang="he-IL" sz="2800" dirty="0" smtClean="0">
                <a:solidFill>
                  <a:srgbClr val="FF0000"/>
                </a:solidFill>
              </a:rPr>
              <a:t>היעד: הפיכת ישראל ליצואנית עולמית מובילה של דגיגים ימיים </a:t>
            </a:r>
            <a:endParaRPr lang="he-IL" sz="2800" dirty="0">
              <a:solidFill>
                <a:srgbClr val="FF0000"/>
              </a:solidFill>
            </a:endParaRPr>
          </a:p>
        </p:txBody>
      </p:sp>
      <p:sp>
        <p:nvSpPr>
          <p:cNvPr id="23" name="כותרת 1"/>
          <p:cNvSpPr txBox="1">
            <a:spLocks/>
          </p:cNvSpPr>
          <p:nvPr/>
        </p:nvSpPr>
        <p:spPr>
          <a:xfrm>
            <a:off x="4095159" y="3101986"/>
            <a:ext cx="7843235" cy="996056"/>
          </a:xfrm>
          <a:prstGeom prst="rect">
            <a:avLst/>
          </a:prstGeom>
        </p:spPr>
        <p:txBody>
          <a:bodyPr vert="horz" lIns="91440" tIns="45720" rIns="91440" bIns="45720" rtlCol="1" anchor="ctr">
            <a:no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r>
              <a:rPr lang="he-IL" sz="2800" u="sng" smtClean="0"/>
              <a:t>המוצר העיקרי – דגיגי טונה- מוצר בעל ביקוש עולמי </a:t>
            </a:r>
            <a:endParaRPr lang="he-IL" sz="2800" u="sng" dirty="0"/>
          </a:p>
        </p:txBody>
      </p:sp>
    </p:spTree>
    <p:extLst>
      <p:ext uri="{BB962C8B-B14F-4D97-AF65-F5344CB8AC3E}">
        <p14:creationId xmlns:p14="http://schemas.microsoft.com/office/powerpoint/2010/main" val="330606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תמונה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485902"/>
            <a:ext cx="9144000" cy="7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כותרת 2"/>
          <p:cNvSpPr>
            <a:spLocks noGrp="1"/>
          </p:cNvSpPr>
          <p:nvPr>
            <p:ph type="title"/>
          </p:nvPr>
        </p:nvSpPr>
        <p:spPr>
          <a:xfrm>
            <a:off x="1593666" y="1790107"/>
            <a:ext cx="8324850" cy="675085"/>
          </a:xfrm>
        </p:spPr>
        <p:txBody>
          <a:bodyPr vert="horz" lIns="27000" tIns="27000" rIns="27000" bIns="27000" rtlCol="1" anchor="ctr">
            <a:noAutofit/>
          </a:bodyPr>
          <a:lstStyle/>
          <a:p>
            <a:pPr algn="just">
              <a:lnSpc>
                <a:spcPts val="1875"/>
              </a:lnSpc>
              <a:spcAft>
                <a:spcPts val="900"/>
              </a:spcAft>
              <a:defRPr/>
            </a:pPr>
            <a:r>
              <a:rPr lang="he-IL" b="1" kern="1200" dirty="0" smtClean="0">
                <a:solidFill>
                  <a:schemeClr val="accent6">
                    <a:lumMod val="50000"/>
                  </a:schemeClr>
                </a:solidFill>
                <a:ea typeface="+mn-ea"/>
              </a:rPr>
              <a:t>מתווה למו"פ ויישום מסחרי</a:t>
            </a:r>
            <a:endParaRPr lang="en-US" b="1" kern="1200" dirty="0">
              <a:solidFill>
                <a:schemeClr val="accent6">
                  <a:lumMod val="50000"/>
                </a:schemeClr>
              </a:solidFill>
              <a:ea typeface="+mn-ea"/>
            </a:endParaRPr>
          </a:p>
        </p:txBody>
      </p:sp>
      <p:sp>
        <p:nvSpPr>
          <p:cNvPr id="18437" name="Rectangle 3"/>
          <p:cNvSpPr>
            <a:spLocks noChangeArrowheads="1"/>
          </p:cNvSpPr>
          <p:nvPr/>
        </p:nvSpPr>
        <p:spPr bwMode="auto">
          <a:xfrm>
            <a:off x="7734300" y="1613297"/>
            <a:ext cx="2196704"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27000" rIns="27000" bIns="27000"/>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lnSpc>
                <a:spcPts val="1875"/>
              </a:lnSpc>
              <a:spcBef>
                <a:spcPct val="0"/>
              </a:spcBef>
              <a:spcAft>
                <a:spcPts val="900"/>
              </a:spcAft>
              <a:buNone/>
            </a:pPr>
            <a:r>
              <a:rPr lang="he-IL" altLang="he-IL" sz="1350" b="1">
                <a:solidFill>
                  <a:srgbClr val="003300"/>
                </a:solidFill>
              </a:rPr>
              <a:t> </a:t>
            </a:r>
          </a:p>
        </p:txBody>
      </p:sp>
      <p:sp>
        <p:nvSpPr>
          <p:cNvPr id="18438" name="Rectangle 3"/>
          <p:cNvSpPr>
            <a:spLocks noChangeArrowheads="1"/>
          </p:cNvSpPr>
          <p:nvPr/>
        </p:nvSpPr>
        <p:spPr bwMode="auto">
          <a:xfrm>
            <a:off x="1654970" y="1613299"/>
            <a:ext cx="5659041" cy="269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27000" rIns="27000" bIns="27000"/>
          <a:lstStyle>
            <a:lvl1pPr marL="285750" indent="-285750"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lnSpc>
                <a:spcPts val="1875"/>
              </a:lnSpc>
              <a:spcBef>
                <a:spcPct val="0"/>
              </a:spcBef>
              <a:spcAft>
                <a:spcPts val="900"/>
              </a:spcAft>
            </a:pPr>
            <a:endParaRPr lang="he-IL" altLang="he-IL" sz="1350" b="1">
              <a:solidFill>
                <a:srgbClr val="800000"/>
              </a:solidFill>
            </a:endParaRPr>
          </a:p>
        </p:txBody>
      </p:sp>
      <p:pic>
        <p:nvPicPr>
          <p:cNvPr id="13" name="Picture 9" descr="https://upload.wikimedia.org/wikipedia/he/e/e3/AGR_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4112" y="6199821"/>
            <a:ext cx="607500" cy="60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txBox="1">
            <a:spLocks/>
          </p:cNvSpPr>
          <p:nvPr/>
        </p:nvSpPr>
        <p:spPr>
          <a:xfrm>
            <a:off x="1316737" y="105505"/>
            <a:ext cx="8323484" cy="990600"/>
          </a:xfrm>
          <a:prstGeom prst="rect">
            <a:avLst/>
          </a:prstGeom>
        </p:spPr>
        <p:txBody>
          <a:bodyPr vert="horz" anchor="ctr">
            <a:noAutofit/>
          </a:bodyPr>
          <a:lstStyle>
            <a:lvl1pPr algn="l" rtl="1" eaLnBrk="1" latinLnBrk="0" hangingPunct="1">
              <a:spcBef>
                <a:spcPct val="0"/>
              </a:spcBef>
              <a:buNone/>
              <a:defRPr kumimoji="0" sz="4400" kern="1200">
                <a:solidFill>
                  <a:schemeClr val="tx2"/>
                </a:solidFill>
                <a:latin typeface="+mj-lt"/>
                <a:ea typeface="+mj-ea"/>
                <a:cs typeface="+mj-cs"/>
              </a:defRPr>
            </a:lvl1pPr>
          </a:lstStyle>
          <a:p>
            <a:pPr algn="ctr"/>
            <a:r>
              <a:rPr lang="he-IL" sz="3200" dirty="0">
                <a:latin typeface="Gisha" panose="020B0502040204020203" pitchFamily="34" charset="-79"/>
                <a:cs typeface="Gisha" panose="020B0502040204020203" pitchFamily="34" charset="-79"/>
              </a:rPr>
              <a:t>תכנית לאומית לפיתוח יצוא דגיגים בחקלאות ימית</a:t>
            </a:r>
          </a:p>
        </p:txBody>
      </p:sp>
      <p:pic>
        <p:nvPicPr>
          <p:cNvPr id="12" name="Picture 13"/>
          <p:cNvPicPr>
            <a:picLocks noChangeAspect="1"/>
          </p:cNvPicPr>
          <p:nvPr/>
        </p:nvPicPr>
        <p:blipFill>
          <a:blip r:embed="rId4"/>
          <a:stretch>
            <a:fillRect/>
          </a:stretch>
        </p:blipFill>
        <p:spPr>
          <a:xfrm>
            <a:off x="9624392" y="63405"/>
            <a:ext cx="1043608" cy="1117710"/>
          </a:xfrm>
          <a:prstGeom prst="rect">
            <a:avLst/>
          </a:prstGeom>
        </p:spPr>
      </p:pic>
      <p:sp>
        <p:nvSpPr>
          <p:cNvPr id="2" name="אליפסה 1"/>
          <p:cNvSpPr/>
          <p:nvPr/>
        </p:nvSpPr>
        <p:spPr>
          <a:xfrm>
            <a:off x="5231904" y="2663519"/>
            <a:ext cx="1440160" cy="7050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500" b="1" dirty="0">
                <a:solidFill>
                  <a:schemeClr val="tx1">
                    <a:lumMod val="50000"/>
                    <a:lumOff val="50000"/>
                  </a:schemeClr>
                </a:solidFill>
              </a:rPr>
              <a:t>מכון דגיגים מסחרי</a:t>
            </a:r>
          </a:p>
        </p:txBody>
      </p:sp>
      <p:sp>
        <p:nvSpPr>
          <p:cNvPr id="14" name="אליפסה 13"/>
          <p:cNvSpPr/>
          <p:nvPr/>
        </p:nvSpPr>
        <p:spPr>
          <a:xfrm>
            <a:off x="4035298" y="3198053"/>
            <a:ext cx="1440160" cy="7050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500" b="1" dirty="0">
                <a:solidFill>
                  <a:schemeClr val="tx1">
                    <a:lumMod val="50000"/>
                    <a:lumOff val="50000"/>
                  </a:schemeClr>
                </a:solidFill>
              </a:rPr>
              <a:t>מכון דגיגים מסחרי</a:t>
            </a:r>
          </a:p>
        </p:txBody>
      </p:sp>
      <p:sp>
        <p:nvSpPr>
          <p:cNvPr id="15" name="אליפסה 14"/>
          <p:cNvSpPr/>
          <p:nvPr/>
        </p:nvSpPr>
        <p:spPr>
          <a:xfrm>
            <a:off x="5002232" y="3820104"/>
            <a:ext cx="1440160" cy="7050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500" b="1" dirty="0">
                <a:solidFill>
                  <a:schemeClr val="tx1">
                    <a:lumMod val="50000"/>
                    <a:lumOff val="50000"/>
                  </a:schemeClr>
                </a:solidFill>
              </a:rPr>
              <a:t>מכון דגיגים מסחרי</a:t>
            </a:r>
          </a:p>
        </p:txBody>
      </p:sp>
      <p:sp>
        <p:nvSpPr>
          <p:cNvPr id="16" name="אליפסה 15"/>
          <p:cNvSpPr/>
          <p:nvPr/>
        </p:nvSpPr>
        <p:spPr>
          <a:xfrm>
            <a:off x="5100040" y="4781114"/>
            <a:ext cx="1440160" cy="7050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500" b="1" dirty="0">
                <a:solidFill>
                  <a:schemeClr val="tx1">
                    <a:lumMod val="50000"/>
                    <a:lumOff val="50000"/>
                  </a:schemeClr>
                </a:solidFill>
              </a:rPr>
              <a:t>מכון דגיגים מסחרי</a:t>
            </a:r>
          </a:p>
        </p:txBody>
      </p:sp>
      <p:sp>
        <p:nvSpPr>
          <p:cNvPr id="17" name="אליפסה 16"/>
          <p:cNvSpPr/>
          <p:nvPr/>
        </p:nvSpPr>
        <p:spPr>
          <a:xfrm>
            <a:off x="3826576" y="4306744"/>
            <a:ext cx="1440160" cy="7050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500" b="1" dirty="0">
                <a:solidFill>
                  <a:schemeClr val="tx1">
                    <a:lumMod val="50000"/>
                    <a:lumOff val="50000"/>
                  </a:schemeClr>
                </a:solidFill>
              </a:rPr>
              <a:t>מכון דגיגים מסחרי</a:t>
            </a:r>
          </a:p>
        </p:txBody>
      </p:sp>
      <p:sp>
        <p:nvSpPr>
          <p:cNvPr id="18" name="Rectangle 6"/>
          <p:cNvSpPr>
            <a:spLocks noChangeArrowheads="1"/>
          </p:cNvSpPr>
          <p:nvPr/>
        </p:nvSpPr>
        <p:spPr bwMode="auto">
          <a:xfrm>
            <a:off x="650641" y="6550223"/>
            <a:ext cx="2519894" cy="307777"/>
          </a:xfrm>
          <a:prstGeom prst="rect">
            <a:avLst/>
          </a:prstGeom>
          <a:noFill/>
          <a:ln w="9525">
            <a:noFill/>
            <a:miter lim="800000"/>
            <a:headEnd/>
            <a:tailEnd/>
          </a:ln>
        </p:spPr>
        <p:txBody>
          <a:bodyPr wrap="square" anchor="ctr">
            <a:spAutoFit/>
          </a:bodyPr>
          <a:lstStyle/>
          <a:p>
            <a:pPr>
              <a:tabLst>
                <a:tab pos="2636838" algn="ctr"/>
                <a:tab pos="5273675" algn="r"/>
              </a:tabLst>
            </a:pPr>
            <a:r>
              <a:rPr lang="he-IL" sz="1400" b="1" dirty="0">
                <a:solidFill>
                  <a:schemeClr val="tx1">
                    <a:lumMod val="50000"/>
                    <a:lumOff val="50000"/>
                  </a:schemeClr>
                </a:solidFill>
                <a:latin typeface="Gisha" panose="020B0502040204020203" pitchFamily="34" charset="-79"/>
                <a:ea typeface="Times New Roman" pitchFamily="18" charset="0"/>
                <a:cs typeface="Gisha" panose="020B0502040204020203" pitchFamily="34" charset="-79"/>
              </a:rPr>
              <a:t>משרד החקלאות ופיתוח הכפר</a:t>
            </a:r>
            <a:endParaRPr lang="he-IL" sz="1400" dirty="0">
              <a:solidFill>
                <a:schemeClr val="tx1">
                  <a:lumMod val="50000"/>
                  <a:lumOff val="50000"/>
                </a:schemeClr>
              </a:solidFill>
              <a:latin typeface="Gisha" panose="020B0502040204020203" pitchFamily="34" charset="-79"/>
              <a:ea typeface="Times New Roman" pitchFamily="18" charset="0"/>
              <a:cs typeface="Gisha" panose="020B0502040204020203" pitchFamily="34" charset="-79"/>
            </a:endParaRPr>
          </a:p>
        </p:txBody>
      </p:sp>
      <p:grpSp>
        <p:nvGrpSpPr>
          <p:cNvPr id="4" name="קבוצה 3"/>
          <p:cNvGrpSpPr/>
          <p:nvPr/>
        </p:nvGrpSpPr>
        <p:grpSpPr>
          <a:xfrm>
            <a:off x="2423592" y="2495161"/>
            <a:ext cx="7877012" cy="4082347"/>
            <a:chOff x="2423592" y="2495161"/>
            <a:chExt cx="7877012" cy="4082347"/>
          </a:xfrm>
        </p:grpSpPr>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3592" y="2495161"/>
              <a:ext cx="7877012" cy="4082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8354044" y="2613278"/>
              <a:ext cx="1709643" cy="584775"/>
            </a:xfrm>
            <a:prstGeom prst="rect">
              <a:avLst/>
            </a:prstGeom>
            <a:solidFill>
              <a:schemeClr val="bg1"/>
            </a:solidFill>
          </p:spPr>
          <p:txBody>
            <a:bodyPr wrap="square" rtlCol="1">
              <a:spAutoFit/>
            </a:bodyPr>
            <a:lstStyle/>
            <a:p>
              <a:r>
                <a:rPr lang="he-IL" sz="1600" b="1" dirty="0" smtClean="0"/>
                <a:t>השקעה ממשלתית + פרטית</a:t>
              </a:r>
              <a:endParaRPr lang="he-IL" sz="1600" b="1" dirty="0"/>
            </a:p>
          </p:txBody>
        </p:sp>
      </p:grpSp>
    </p:spTree>
    <p:extLst>
      <p:ext uri="{BB962C8B-B14F-4D97-AF65-F5344CB8AC3E}">
        <p14:creationId xmlns:p14="http://schemas.microsoft.com/office/powerpoint/2010/main" val="280793325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676656" y="1370154"/>
            <a:ext cx="10732008" cy="3713910"/>
          </a:xfrm>
          <a:ln>
            <a:solidFill>
              <a:srgbClr val="C00000"/>
            </a:solidFill>
          </a:ln>
        </p:spPr>
        <p:txBody>
          <a:bodyPr>
            <a:normAutofit/>
          </a:bodyPr>
          <a:lstStyle/>
          <a:p>
            <a:pPr marL="0" indent="0">
              <a:lnSpc>
                <a:spcPct val="110000"/>
              </a:lnSpc>
              <a:buNone/>
            </a:pPr>
            <a:r>
              <a:rPr lang="he-IL" sz="2400" b="1" dirty="0" smtClean="0"/>
              <a:t>סעיף 5. פיתוח </a:t>
            </a:r>
            <a:r>
              <a:rPr lang="he-IL" sz="2400" b="1" dirty="0"/>
              <a:t>יכולות בתחום החקלאות הימית</a:t>
            </a:r>
            <a:r>
              <a:rPr lang="en-US" sz="2400" b="1" dirty="0"/>
              <a:t> </a:t>
            </a:r>
            <a:r>
              <a:rPr lang="en-US" sz="2400" dirty="0"/>
              <a:t/>
            </a:r>
            <a:br>
              <a:rPr lang="en-US" sz="2400" dirty="0"/>
            </a:br>
            <a:r>
              <a:rPr lang="he-IL" sz="1800" dirty="0" smtClean="0"/>
              <a:t>בהמשך </a:t>
            </a:r>
            <a:r>
              <a:rPr lang="he-IL" sz="1800" dirty="0"/>
              <a:t>להחלטה מספר 4848 של הממשלה מיום 01.07.2012, יוקם צוות בראשות מנכ"ל משרד ראש הממשלה ובהשתתפות מנכ"ל משרד החקלאות ופיתוח הכפר, מנכ"ל משרד הכלכלה והתעשייה, הממונה על התקציבים במשרד האוצר, מנהל רשות החברות הממשלתיות וראש רשות החדשנות שתפקידו</a:t>
            </a:r>
            <a:r>
              <a:rPr lang="en-US" sz="1800" dirty="0" smtClean="0"/>
              <a:t>:</a:t>
            </a:r>
            <a:endParaRPr lang="he-IL" sz="1800" dirty="0" smtClean="0"/>
          </a:p>
          <a:p>
            <a:pPr marL="0" indent="0">
              <a:lnSpc>
                <a:spcPct val="110000"/>
              </a:lnSpc>
              <a:buNone/>
            </a:pPr>
            <a:r>
              <a:rPr lang="en-US" sz="1000" dirty="0"/>
              <a:t/>
            </a:r>
            <a:br>
              <a:rPr lang="en-US" sz="1000" dirty="0"/>
            </a:br>
            <a:r>
              <a:rPr lang="he-IL" sz="1800" dirty="0"/>
              <a:t>א. </a:t>
            </a:r>
            <a:r>
              <a:rPr lang="he-IL" sz="1800" dirty="0" smtClean="0"/>
              <a:t>לגבש </a:t>
            </a:r>
            <a:r>
              <a:rPr lang="he-IL" sz="1800" dirty="0"/>
              <a:t>תכנית לקידום פרויקט יצוא דגיגים וביות דגי הטונה ולהעצמת המרכז הלאומי לחקלאות ימית (להלן – מלח"י) באילת, שפועל כיום במסגרת החברה הממשלתית לחקר ימים ואגמים (להלן – </a:t>
            </a:r>
            <a:r>
              <a:rPr lang="he-IL" sz="1800" dirty="0" err="1"/>
              <a:t>חיא"ל</a:t>
            </a:r>
            <a:r>
              <a:rPr lang="he-IL" sz="1800" dirty="0"/>
              <a:t>), לשנים 2021-2019</a:t>
            </a:r>
            <a:r>
              <a:rPr lang="en-US" sz="1800" dirty="0"/>
              <a:t>. </a:t>
            </a:r>
            <a:endParaRPr lang="he-IL" sz="1800" dirty="0" smtClean="0"/>
          </a:p>
          <a:p>
            <a:pPr marL="0" indent="0">
              <a:lnSpc>
                <a:spcPct val="110000"/>
              </a:lnSpc>
              <a:buNone/>
            </a:pPr>
            <a:r>
              <a:rPr lang="en-US" sz="1000" dirty="0"/>
              <a:t/>
            </a:r>
            <a:br>
              <a:rPr lang="en-US" sz="1000" dirty="0"/>
            </a:br>
            <a:r>
              <a:rPr lang="he-IL" sz="1800" dirty="0"/>
              <a:t>לצורך יישום סעיף זה, יקצה משרד האוצר למשרד החקלאות ופיתוח </a:t>
            </a:r>
            <a:r>
              <a:rPr lang="he-IL" sz="1800" dirty="0">
                <a:solidFill>
                  <a:srgbClr val="FF0000"/>
                </a:solidFill>
              </a:rPr>
              <a:t>הכפר 24 מיליון ש"ח בפריסה שווה על-פני השנים </a:t>
            </a:r>
            <a:r>
              <a:rPr lang="he-IL" sz="1800" dirty="0" smtClean="0">
                <a:solidFill>
                  <a:srgbClr val="FF0000"/>
                </a:solidFill>
              </a:rPr>
              <a:t>2021-2019</a:t>
            </a:r>
            <a:r>
              <a:rPr lang="he-IL" sz="1800" dirty="0"/>
              <a:t>. ככל שבשנה מסוימת יידרש תקציב גדול יותר מהחלק היחסי של אותה שנה, ניתן יהיה להגדיל את החלק על חשבון השנה העוקבת, בתיאום בין משרד החקלאות ופיתוח הכפר ומשרד האוצר ובכפוף לשיקולי תקציב</a:t>
            </a:r>
            <a:r>
              <a:rPr lang="en-US" sz="1800" dirty="0" smtClean="0"/>
              <a:t>.</a:t>
            </a:r>
            <a:endParaRPr lang="he-IL" sz="1800" dirty="0"/>
          </a:p>
        </p:txBody>
      </p:sp>
      <p:sp>
        <p:nvSpPr>
          <p:cNvPr id="5" name="Rectangle 3">
            <a:hlinkClick r:id="rId2" tooltip="משרד ראש הממשלה "/>
          </p:cNvPr>
          <p:cNvSpPr>
            <a:spLocks noChangeArrowheads="1"/>
          </p:cNvSpPr>
          <p:nvPr/>
        </p:nvSpPr>
        <p:spPr bwMode="auto">
          <a:xfrm>
            <a:off x="2394918" y="508380"/>
            <a:ext cx="7699544"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rtl="0" eaLnBrk="0" fontAlgn="base" hangingPunct="0">
              <a:spcBef>
                <a:spcPct val="0"/>
              </a:spcBef>
              <a:spcAft>
                <a:spcPct val="0"/>
              </a:spcAft>
              <a:tabLst>
                <a:tab pos="457200" algn="l"/>
              </a:tabLst>
              <a:defRPr>
                <a:solidFill>
                  <a:schemeClr val="tx1"/>
                </a:solidFill>
                <a:latin typeface="Arial" panose="020B0604020202020204" pitchFamily="34" charset="0"/>
              </a:defRPr>
            </a:lvl1pPr>
            <a:lvl2pPr algn="l" rtl="0" eaLnBrk="0" fontAlgn="base" hangingPunct="0">
              <a:spcBef>
                <a:spcPct val="0"/>
              </a:spcBef>
              <a:spcAft>
                <a:spcPct val="0"/>
              </a:spcAft>
              <a:tabLst>
                <a:tab pos="457200" algn="l"/>
              </a:tabLst>
              <a:defRPr>
                <a:solidFill>
                  <a:schemeClr val="tx1"/>
                </a:solidFill>
                <a:latin typeface="Arial" panose="020B0604020202020204" pitchFamily="34" charset="0"/>
              </a:defRPr>
            </a:lvl2pPr>
            <a:lvl3pPr algn="l" rtl="0" eaLnBrk="0" fontAlgn="base" hangingPunct="0">
              <a:spcBef>
                <a:spcPct val="0"/>
              </a:spcBef>
              <a:spcAft>
                <a:spcPct val="0"/>
              </a:spcAft>
              <a:tabLst>
                <a:tab pos="457200" algn="l"/>
              </a:tabLst>
              <a:defRPr>
                <a:solidFill>
                  <a:schemeClr val="tx1"/>
                </a:solidFill>
                <a:latin typeface="Arial" panose="020B0604020202020204" pitchFamily="34" charset="0"/>
              </a:defRPr>
            </a:lvl3pPr>
            <a:lvl4pPr algn="l" rtl="0" eaLnBrk="0" fontAlgn="base" hangingPunct="0">
              <a:spcBef>
                <a:spcPct val="0"/>
              </a:spcBef>
              <a:spcAft>
                <a:spcPct val="0"/>
              </a:spcAft>
              <a:tabLst>
                <a:tab pos="457200" algn="l"/>
              </a:tabLst>
              <a:defRPr>
                <a:solidFill>
                  <a:schemeClr val="tx1"/>
                </a:solidFill>
                <a:latin typeface="Arial" panose="020B0604020202020204" pitchFamily="34" charset="0"/>
              </a:defRPr>
            </a:lvl4pPr>
            <a:lvl5pPr algn="l" rtl="0" eaLnBrk="0" fontAlgn="base" hangingPunct="0">
              <a:spcBef>
                <a:spcPct val="0"/>
              </a:spcBef>
              <a:spcAft>
                <a:spcPct val="0"/>
              </a:spcAft>
              <a:tabLst>
                <a:tab pos="457200" algn="l"/>
              </a:tabLst>
              <a:defRPr>
                <a:solidFill>
                  <a:schemeClr val="tx1"/>
                </a:solidFill>
                <a:latin typeface="Arial" panose="020B0604020202020204" pitchFamily="34" charset="0"/>
              </a:defRPr>
            </a:lvl5pPr>
            <a:lvl6pPr algn="l" rtl="0" eaLnBrk="0" fontAlgn="base" hangingPunct="0">
              <a:spcBef>
                <a:spcPct val="0"/>
              </a:spcBef>
              <a:spcAft>
                <a:spcPct val="0"/>
              </a:spcAft>
              <a:tabLst>
                <a:tab pos="457200" algn="l"/>
              </a:tabLst>
              <a:defRPr>
                <a:solidFill>
                  <a:schemeClr val="tx1"/>
                </a:solidFill>
                <a:latin typeface="Arial" panose="020B0604020202020204" pitchFamily="34" charset="0"/>
              </a:defRPr>
            </a:lvl6pPr>
            <a:lvl7pPr algn="l" rtl="0" eaLnBrk="0" fontAlgn="base" hangingPunct="0">
              <a:spcBef>
                <a:spcPct val="0"/>
              </a:spcBef>
              <a:spcAft>
                <a:spcPct val="0"/>
              </a:spcAft>
              <a:tabLst>
                <a:tab pos="457200" algn="l"/>
              </a:tabLst>
              <a:defRPr>
                <a:solidFill>
                  <a:schemeClr val="tx1"/>
                </a:solidFill>
                <a:latin typeface="Arial" panose="020B0604020202020204" pitchFamily="34" charset="0"/>
              </a:defRPr>
            </a:lvl7pPr>
            <a:lvl8pPr algn="l" rtl="0" eaLnBrk="0" fontAlgn="base" hangingPunct="0">
              <a:spcBef>
                <a:spcPct val="0"/>
              </a:spcBef>
              <a:spcAft>
                <a:spcPct val="0"/>
              </a:spcAft>
              <a:tabLst>
                <a:tab pos="457200" algn="l"/>
              </a:tabLst>
              <a:defRPr>
                <a:solidFill>
                  <a:schemeClr val="tx1"/>
                </a:solidFill>
                <a:latin typeface="Arial" panose="020B0604020202020204" pitchFamily="34" charset="0"/>
              </a:defRPr>
            </a:lvl8pPr>
            <a:lvl9pPr algn="l" rtl="0"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tab pos="457200" algn="l"/>
              </a:tabLst>
            </a:pPr>
            <a:r>
              <a:rPr kumimoji="0" lang="he-IL" altLang="he-IL" sz="2000" b="1" i="0" u="none" strike="noStrike" cap="none" normalizeH="0" baseline="0" dirty="0" err="1" smtClean="0">
                <a:ln>
                  <a:noFill/>
                </a:ln>
                <a:solidFill>
                  <a:srgbClr val="285C7E"/>
                </a:solidFill>
                <a:effectLst/>
                <a:latin typeface="ReformaMedium"/>
                <a:ea typeface="Times New Roman" panose="02020603050405020304" pitchFamily="18" charset="0"/>
                <a:cs typeface="Arial" panose="020B0604020202020204" pitchFamily="34" charset="0"/>
              </a:rPr>
              <a:t>תוכנית</a:t>
            </a:r>
            <a:r>
              <a:rPr kumimoji="0" lang="he-IL" altLang="he-IL" sz="2000" b="1" i="0" u="none" strike="noStrike" cap="none" normalizeH="0" baseline="0" dirty="0" smtClean="0">
                <a:ln>
                  <a:noFill/>
                </a:ln>
                <a:solidFill>
                  <a:srgbClr val="285C7E"/>
                </a:solidFill>
                <a:effectLst/>
                <a:latin typeface="ReformaMedium"/>
                <a:ea typeface="Times New Roman" panose="02020603050405020304" pitchFamily="18" charset="0"/>
                <a:cs typeface="Arial" panose="020B0604020202020204" pitchFamily="34" charset="0"/>
              </a:rPr>
              <a:t> רב-שנתית לפיתוח העיר אילת וחבל </a:t>
            </a:r>
            <a:r>
              <a:rPr kumimoji="0" lang="he-IL" altLang="he-IL" sz="2000" b="1" i="0" u="none" strike="noStrike" cap="none" normalizeH="0" baseline="0" dirty="0" err="1" smtClean="0">
                <a:ln>
                  <a:noFill/>
                </a:ln>
                <a:solidFill>
                  <a:srgbClr val="285C7E"/>
                </a:solidFill>
                <a:effectLst/>
                <a:latin typeface="ReformaMedium"/>
                <a:ea typeface="Times New Roman" panose="02020603050405020304" pitchFamily="18" charset="0"/>
                <a:cs typeface="Arial" panose="020B0604020202020204" pitchFamily="34" charset="0"/>
              </a:rPr>
              <a:t>אילות</a:t>
            </a:r>
            <a:r>
              <a:rPr kumimoji="0" lang="he-IL" altLang="he-IL" sz="2000" b="1" i="0" u="none" strike="noStrike" cap="none" normalizeH="0" baseline="0" dirty="0" smtClean="0">
                <a:ln>
                  <a:noFill/>
                </a:ln>
                <a:solidFill>
                  <a:srgbClr val="285C7E"/>
                </a:solidFill>
                <a:effectLst/>
                <a:latin typeface="ReformaMedium"/>
                <a:ea typeface="Times New Roman" panose="02020603050405020304" pitchFamily="18" charset="0"/>
                <a:cs typeface="Arial" panose="020B0604020202020204" pitchFamily="34" charset="0"/>
              </a:rPr>
              <a:t> ותיקון החלטת ממשלה</a:t>
            </a:r>
            <a:endParaRPr kumimoji="0" lang="en-US" altLang="he-IL" sz="500" b="1" i="0" u="none" strike="noStrike" cap="none" normalizeH="0" baseline="0" dirty="0" smtClean="0">
              <a:ln>
                <a:noFill/>
              </a:ln>
              <a:solidFill>
                <a:schemeClr val="tx1"/>
              </a:solidFill>
              <a:effectLst/>
            </a:endParaRPr>
          </a:p>
          <a:p>
            <a:pPr algn="ctr"/>
            <a:r>
              <a:rPr lang="he-IL" b="1" dirty="0">
                <a:solidFill>
                  <a:schemeClr val="accent5">
                    <a:lumMod val="75000"/>
                  </a:schemeClr>
                </a:solidFill>
              </a:rPr>
              <a:t>החלטה מספר 4662 של הממשלה מיום 04.08.2019</a:t>
            </a:r>
            <a:endParaRPr lang="en-US" dirty="0">
              <a:solidFill>
                <a:schemeClr val="accent5">
                  <a:lumMod val="75000"/>
                </a:schemeClr>
              </a:solidFill>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endParaRPr kumimoji="0" lang="en-US" altLang="he-IL" sz="12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pic>
        <p:nvPicPr>
          <p:cNvPr id="7" name="תמונה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46028" y="526926"/>
            <a:ext cx="648890" cy="843228"/>
          </a:xfrm>
          <a:prstGeom prst="rect">
            <a:avLst/>
          </a:prstGeom>
        </p:spPr>
      </p:pic>
      <p:sp>
        <p:nvSpPr>
          <p:cNvPr id="8" name="מלבן 7"/>
          <p:cNvSpPr/>
          <p:nvPr/>
        </p:nvSpPr>
        <p:spPr>
          <a:xfrm>
            <a:off x="1362456" y="5292126"/>
            <a:ext cx="10046208" cy="1754326"/>
          </a:xfrm>
          <a:prstGeom prst="rect">
            <a:avLst/>
          </a:prstGeom>
          <a:noFill/>
        </p:spPr>
        <p:txBody>
          <a:bodyPr wrap="square">
            <a:spAutoFit/>
          </a:bodyPr>
          <a:lstStyle/>
          <a:p>
            <a:endParaRPr lang="he-IL" dirty="0" smtClean="0">
              <a:solidFill>
                <a:srgbClr val="272727"/>
              </a:solidFill>
              <a:ea typeface="Times New Roman" panose="02020603050405020304" pitchFamily="18" charset="0"/>
            </a:endParaRPr>
          </a:p>
          <a:p>
            <a:pPr marL="265113" indent="-265113"/>
            <a:r>
              <a:rPr lang="he-IL" dirty="0" smtClean="0">
                <a:solidFill>
                  <a:srgbClr val="272727"/>
                </a:solidFill>
                <a:ea typeface="Times New Roman" panose="02020603050405020304" pitchFamily="18" charset="0"/>
              </a:rPr>
              <a:t>ב</a:t>
            </a:r>
            <a:r>
              <a:rPr lang="he-IL" dirty="0">
                <a:solidFill>
                  <a:srgbClr val="272727"/>
                </a:solidFill>
                <a:ea typeface="Times New Roman" panose="02020603050405020304" pitchFamily="18" charset="0"/>
              </a:rPr>
              <a:t>. </a:t>
            </a:r>
            <a:r>
              <a:rPr lang="he-IL" dirty="0" smtClean="0"/>
              <a:t>לבחון... </a:t>
            </a:r>
            <a:r>
              <a:rPr lang="he-IL" dirty="0"/>
              <a:t>את האפשרות להפרדת </a:t>
            </a:r>
            <a:r>
              <a:rPr lang="he-IL" dirty="0" smtClean="0"/>
              <a:t>מלח"י... </a:t>
            </a:r>
            <a:r>
              <a:rPr lang="he-IL" dirty="0" err="1" smtClean="0"/>
              <a:t>מחיא"ל</a:t>
            </a:r>
            <a:r>
              <a:rPr lang="he-IL" dirty="0" smtClean="0"/>
              <a:t> </a:t>
            </a:r>
            <a:r>
              <a:rPr lang="he-IL" dirty="0"/>
              <a:t>ולאגדו כחברה עצמאית </a:t>
            </a:r>
            <a:r>
              <a:rPr lang="he-IL" dirty="0" smtClean="0"/>
              <a:t>... </a:t>
            </a:r>
            <a:r>
              <a:rPr lang="he-IL" dirty="0"/>
              <a:t>לרבות לבחון את הצורך בהרחבת מטרותיה כך שהחברה תעסוק במחקר, פיתוח, וביסוס יכולות ייצור ושיווק בין-לאומי של מזון </a:t>
            </a:r>
            <a:r>
              <a:rPr lang="he-IL" dirty="0" smtClean="0"/>
              <a:t>מהים.</a:t>
            </a:r>
          </a:p>
          <a:p>
            <a:pPr marL="265113" indent="-265113"/>
            <a:r>
              <a:rPr lang="en-US" dirty="0"/>
              <a:t> </a:t>
            </a:r>
            <a:endParaRPr lang="he-IL" dirty="0" smtClean="0"/>
          </a:p>
          <a:p>
            <a:r>
              <a:rPr lang="he-IL" dirty="0" smtClean="0">
                <a:solidFill>
                  <a:srgbClr val="272727"/>
                </a:solidFill>
                <a:latin typeface="Arial" panose="020B0604020202020204" pitchFamily="34" charset="0"/>
                <a:ea typeface="Times New Roman" panose="02020603050405020304" pitchFamily="18" charset="0"/>
              </a:rPr>
              <a:t>ג</a:t>
            </a:r>
            <a:r>
              <a:rPr lang="he-IL" dirty="0">
                <a:solidFill>
                  <a:srgbClr val="272727"/>
                </a:solidFill>
                <a:latin typeface="Arial" panose="020B0604020202020204" pitchFamily="34" charset="0"/>
                <a:ea typeface="Times New Roman" panose="02020603050405020304" pitchFamily="18" charset="0"/>
              </a:rPr>
              <a:t>. </a:t>
            </a:r>
            <a:r>
              <a:rPr lang="he-IL" dirty="0" smtClean="0">
                <a:solidFill>
                  <a:srgbClr val="272727"/>
                </a:solidFill>
                <a:latin typeface="Arial" panose="020B0604020202020204" pitchFamily="34" charset="0"/>
                <a:ea typeface="Times New Roman" panose="02020603050405020304" pitchFamily="18" charset="0"/>
              </a:rPr>
              <a:t>לעקוב </a:t>
            </a:r>
            <a:r>
              <a:rPr lang="he-IL" dirty="0">
                <a:solidFill>
                  <a:srgbClr val="272727"/>
                </a:solidFill>
                <a:latin typeface="Arial" panose="020B0604020202020204" pitchFamily="34" charset="0"/>
                <a:ea typeface="Times New Roman" panose="02020603050405020304" pitchFamily="18" charset="0"/>
              </a:rPr>
              <a:t>אחר ביצוע סעיף 4(א) </a:t>
            </a:r>
            <a:r>
              <a:rPr lang="he-IL" dirty="0" smtClean="0">
                <a:solidFill>
                  <a:srgbClr val="272727"/>
                </a:solidFill>
                <a:latin typeface="Arial" panose="020B0604020202020204" pitchFamily="34" charset="0"/>
                <a:ea typeface="Times New Roman" panose="02020603050405020304" pitchFamily="18" charset="0"/>
              </a:rPr>
              <a:t>להחלטה....</a:t>
            </a:r>
            <a:r>
              <a:rPr lang="en-US" dirty="0" smtClean="0">
                <a:solidFill>
                  <a:srgbClr val="272727"/>
                </a:solidFill>
                <a:latin typeface="Arial" panose="020B0604020202020204" pitchFamily="34" charset="0"/>
                <a:ea typeface="Times New Roman" panose="02020603050405020304" pitchFamily="18" charset="0"/>
              </a:rPr>
              <a:t/>
            </a:r>
            <a:br>
              <a:rPr lang="en-US" dirty="0" smtClean="0">
                <a:solidFill>
                  <a:srgbClr val="272727"/>
                </a:solidFill>
                <a:latin typeface="Arial" panose="020B0604020202020204" pitchFamily="34" charset="0"/>
                <a:ea typeface="Times New Roman" panose="02020603050405020304" pitchFamily="18" charset="0"/>
              </a:rPr>
            </a:br>
            <a:endParaRPr lang="he-IL" dirty="0"/>
          </a:p>
        </p:txBody>
      </p:sp>
    </p:spTree>
    <p:extLst>
      <p:ext uri="{BB962C8B-B14F-4D97-AF65-F5344CB8AC3E}">
        <p14:creationId xmlns:p14="http://schemas.microsoft.com/office/powerpoint/2010/main" val="16746950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סטטוס תכנון תקציבי (תקציב החלטת ממשלה)</a:t>
            </a:r>
            <a:endParaRPr lang="he-IL" dirty="0"/>
          </a:p>
        </p:txBody>
      </p:sp>
      <p:graphicFrame>
        <p:nvGraphicFramePr>
          <p:cNvPr id="4" name="מציין מיקום תוכן 3"/>
          <p:cNvGraphicFramePr>
            <a:graphicFrameLocks noGrp="1"/>
          </p:cNvGraphicFramePr>
          <p:nvPr>
            <p:ph idx="1"/>
            <p:extLst>
              <p:ext uri="{D42A27DB-BD31-4B8C-83A1-F6EECF244321}">
                <p14:modId xmlns:p14="http://schemas.microsoft.com/office/powerpoint/2010/main" val="3587076773"/>
              </p:ext>
            </p:extLst>
          </p:nvPr>
        </p:nvGraphicFramePr>
        <p:xfrm>
          <a:off x="2971800" y="1438788"/>
          <a:ext cx="8201960" cy="1679473"/>
        </p:xfrm>
        <a:graphic>
          <a:graphicData uri="http://schemas.openxmlformats.org/drawingml/2006/table">
            <a:tbl>
              <a:tblPr rtl="1">
                <a:tableStyleId>{16D9F66E-5EB9-4882-86FB-DCBF35E3C3E4}</a:tableStyleId>
              </a:tblPr>
              <a:tblGrid>
                <a:gridCol w="1188858">
                  <a:extLst>
                    <a:ext uri="{9D8B030D-6E8A-4147-A177-3AD203B41FA5}">
                      <a16:colId xmlns:a16="http://schemas.microsoft.com/office/drawing/2014/main" val="500885065"/>
                    </a:ext>
                  </a:extLst>
                </a:gridCol>
                <a:gridCol w="1657420">
                  <a:extLst>
                    <a:ext uri="{9D8B030D-6E8A-4147-A177-3AD203B41FA5}">
                      <a16:colId xmlns:a16="http://schemas.microsoft.com/office/drawing/2014/main" val="29882743"/>
                    </a:ext>
                  </a:extLst>
                </a:gridCol>
                <a:gridCol w="1483659">
                  <a:extLst>
                    <a:ext uri="{9D8B030D-6E8A-4147-A177-3AD203B41FA5}">
                      <a16:colId xmlns:a16="http://schemas.microsoft.com/office/drawing/2014/main" val="3607745363"/>
                    </a:ext>
                  </a:extLst>
                </a:gridCol>
                <a:gridCol w="3872023">
                  <a:extLst>
                    <a:ext uri="{9D8B030D-6E8A-4147-A177-3AD203B41FA5}">
                      <a16:colId xmlns:a16="http://schemas.microsoft.com/office/drawing/2014/main" val="408890641"/>
                    </a:ext>
                  </a:extLst>
                </a:gridCol>
              </a:tblGrid>
              <a:tr h="479888">
                <a:tc>
                  <a:txBody>
                    <a:bodyPr/>
                    <a:lstStyle/>
                    <a:p>
                      <a:pPr algn="ctr" rtl="1" fontAlgn="ctr"/>
                      <a:r>
                        <a:rPr lang="he-IL" sz="1800" b="1" u="none" strike="noStrike" dirty="0">
                          <a:effectLst/>
                        </a:rPr>
                        <a:t>שנה</a:t>
                      </a:r>
                      <a:endParaRPr lang="he-IL" sz="1800" b="1" i="0" u="none" strike="noStrike" dirty="0">
                        <a:solidFill>
                          <a:srgbClr val="000000"/>
                        </a:solidFill>
                        <a:effectLst/>
                        <a:latin typeface="Arial" panose="020B0604020202020204" pitchFamily="34" charset="0"/>
                      </a:endParaRPr>
                    </a:p>
                  </a:txBody>
                  <a:tcPr marL="6612" marR="6612" marT="6612" marB="0" anchor="ctr"/>
                </a:tc>
                <a:tc>
                  <a:txBody>
                    <a:bodyPr/>
                    <a:lstStyle/>
                    <a:p>
                      <a:pPr algn="ctr" rtl="1" fontAlgn="ctr"/>
                      <a:r>
                        <a:rPr lang="he-IL" sz="1800" b="1" u="none" strike="noStrike" dirty="0">
                          <a:effectLst/>
                        </a:rPr>
                        <a:t>תקציב החלטת ממשלה</a:t>
                      </a:r>
                      <a:endParaRPr lang="he-IL" sz="1800" b="1" i="0" u="none" strike="noStrike" dirty="0">
                        <a:solidFill>
                          <a:srgbClr val="000000"/>
                        </a:solidFill>
                        <a:effectLst/>
                        <a:latin typeface="Arial" panose="020B0604020202020204" pitchFamily="34" charset="0"/>
                      </a:endParaRPr>
                    </a:p>
                  </a:txBody>
                  <a:tcPr marL="6612" marR="6612" marT="6612" marB="0" anchor="ctr"/>
                </a:tc>
                <a:tc>
                  <a:txBody>
                    <a:bodyPr/>
                    <a:lstStyle/>
                    <a:p>
                      <a:pPr algn="ctr" rtl="1" fontAlgn="ctr"/>
                      <a:r>
                        <a:rPr lang="he-IL" sz="1800" b="1" u="none" strike="noStrike" dirty="0">
                          <a:effectLst/>
                        </a:rPr>
                        <a:t>תקציב בפועל</a:t>
                      </a:r>
                      <a:endParaRPr lang="he-IL" sz="1800" b="1" i="0" u="none" strike="noStrike" dirty="0">
                        <a:solidFill>
                          <a:srgbClr val="000000"/>
                        </a:solidFill>
                        <a:effectLst/>
                        <a:latin typeface="Arial" panose="020B0604020202020204" pitchFamily="34" charset="0"/>
                      </a:endParaRPr>
                    </a:p>
                  </a:txBody>
                  <a:tcPr marL="6612" marR="6612" marT="6612" marB="0" anchor="ctr"/>
                </a:tc>
                <a:tc>
                  <a:txBody>
                    <a:bodyPr/>
                    <a:lstStyle/>
                    <a:p>
                      <a:pPr algn="ctr" rtl="1" fontAlgn="ctr"/>
                      <a:r>
                        <a:rPr lang="he-IL" sz="1800" b="1" u="none" strike="noStrike" dirty="0">
                          <a:effectLst/>
                        </a:rPr>
                        <a:t>הערות</a:t>
                      </a:r>
                      <a:endParaRPr lang="he-IL" sz="1800" b="1" i="0" u="none" strike="noStrike" dirty="0">
                        <a:solidFill>
                          <a:srgbClr val="000000"/>
                        </a:solidFill>
                        <a:effectLst/>
                        <a:latin typeface="Arial" panose="020B0604020202020204" pitchFamily="34" charset="0"/>
                      </a:endParaRPr>
                    </a:p>
                  </a:txBody>
                  <a:tcPr marL="6612" marR="6612" marT="6612" marB="0" anchor="ctr"/>
                </a:tc>
                <a:extLst>
                  <a:ext uri="{0D108BD9-81ED-4DB2-BD59-A6C34878D82A}">
                    <a16:rowId xmlns:a16="http://schemas.microsoft.com/office/drawing/2014/main" val="1515009376"/>
                  </a:ext>
                </a:extLst>
              </a:tr>
              <a:tr h="224725">
                <a:tc>
                  <a:txBody>
                    <a:bodyPr/>
                    <a:lstStyle/>
                    <a:p>
                      <a:pPr algn="ctr" rtl="0" fontAlgn="b"/>
                      <a:r>
                        <a:rPr lang="he-IL" sz="1800" u="none" strike="noStrike" dirty="0">
                          <a:effectLst/>
                        </a:rPr>
                        <a:t>2019</a:t>
                      </a:r>
                      <a:endParaRPr lang="he-IL" sz="1800" b="0" i="0" u="none" strike="noStrike" dirty="0">
                        <a:solidFill>
                          <a:srgbClr val="000000"/>
                        </a:solidFill>
                        <a:effectLst/>
                        <a:latin typeface="Arial" panose="020B0604020202020204" pitchFamily="34" charset="0"/>
                      </a:endParaRPr>
                    </a:p>
                  </a:txBody>
                  <a:tcPr marL="6612" marR="6612" marT="6612" marB="0" anchor="b"/>
                </a:tc>
                <a:tc>
                  <a:txBody>
                    <a:bodyPr/>
                    <a:lstStyle/>
                    <a:p>
                      <a:pPr algn="ctr" rtl="0" fontAlgn="b"/>
                      <a:r>
                        <a:rPr lang="he-IL" sz="1800" u="none" strike="noStrike" dirty="0">
                          <a:effectLst/>
                        </a:rPr>
                        <a:t>8,000,000</a:t>
                      </a:r>
                      <a:endParaRPr lang="he-IL" sz="1800" b="0" i="0" u="none" strike="noStrike" dirty="0">
                        <a:solidFill>
                          <a:srgbClr val="000000"/>
                        </a:solidFill>
                        <a:effectLst/>
                        <a:latin typeface="Arial" panose="020B0604020202020204" pitchFamily="34" charset="0"/>
                      </a:endParaRPr>
                    </a:p>
                  </a:txBody>
                  <a:tcPr marL="6612" marR="6612" marT="6612" marB="0" anchor="b"/>
                </a:tc>
                <a:tc>
                  <a:txBody>
                    <a:bodyPr/>
                    <a:lstStyle/>
                    <a:p>
                      <a:pPr algn="ctr" rtl="0" fontAlgn="b"/>
                      <a:r>
                        <a:rPr lang="he-IL" sz="1800" u="none" strike="noStrike">
                          <a:effectLst/>
                        </a:rPr>
                        <a:t>14,500,000</a:t>
                      </a:r>
                      <a:endParaRPr lang="he-IL" sz="1800" b="0" i="0" u="none" strike="noStrike">
                        <a:solidFill>
                          <a:srgbClr val="000000"/>
                        </a:solidFill>
                        <a:effectLst/>
                        <a:latin typeface="Arial" panose="020B0604020202020204" pitchFamily="34" charset="0"/>
                      </a:endParaRPr>
                    </a:p>
                  </a:txBody>
                  <a:tcPr marL="6612" marR="6612" marT="6612" marB="0" anchor="b"/>
                </a:tc>
                <a:tc>
                  <a:txBody>
                    <a:bodyPr/>
                    <a:lstStyle/>
                    <a:p>
                      <a:pPr algn="r" rtl="1" fontAlgn="b"/>
                      <a:r>
                        <a:rPr lang="he-IL" sz="1800" u="none" strike="noStrike" dirty="0" smtClean="0">
                          <a:effectLst/>
                        </a:rPr>
                        <a:t>הסכם </a:t>
                      </a:r>
                      <a:r>
                        <a:rPr lang="he-IL" sz="1800" u="none" strike="noStrike" dirty="0">
                          <a:effectLst/>
                        </a:rPr>
                        <a:t>2019 עם </a:t>
                      </a:r>
                      <a:r>
                        <a:rPr lang="he-IL" sz="1800" u="none" strike="noStrike" dirty="0" smtClean="0">
                          <a:effectLst/>
                        </a:rPr>
                        <a:t>מלח"י </a:t>
                      </a:r>
                      <a:r>
                        <a:rPr lang="he-IL" sz="1200" u="none" strike="noStrike" dirty="0" smtClean="0">
                          <a:effectLst/>
                        </a:rPr>
                        <a:t>(חלק מ הסכם 19 </a:t>
                      </a:r>
                      <a:r>
                        <a:rPr lang="he-IL" sz="1200" u="none" strike="noStrike" dirty="0" err="1" smtClean="0">
                          <a:effectLst/>
                        </a:rPr>
                        <a:t>מלש"ח</a:t>
                      </a:r>
                      <a:r>
                        <a:rPr lang="he-IL" sz="1200" u="none" strike="noStrike" dirty="0" smtClean="0">
                          <a:effectLst/>
                        </a:rPr>
                        <a:t>)</a:t>
                      </a:r>
                      <a:endParaRPr lang="he-IL" sz="1800" b="0" i="0" u="none" strike="noStrike" dirty="0">
                        <a:solidFill>
                          <a:srgbClr val="000000"/>
                        </a:solidFill>
                        <a:effectLst/>
                        <a:latin typeface="Arial" panose="020B0604020202020204" pitchFamily="34" charset="0"/>
                      </a:endParaRPr>
                    </a:p>
                  </a:txBody>
                  <a:tcPr marL="6612" marR="6612" marT="6612" marB="0" anchor="b"/>
                </a:tc>
                <a:extLst>
                  <a:ext uri="{0D108BD9-81ED-4DB2-BD59-A6C34878D82A}">
                    <a16:rowId xmlns:a16="http://schemas.microsoft.com/office/drawing/2014/main" val="2109602528"/>
                  </a:ext>
                </a:extLst>
              </a:tr>
              <a:tr h="260418">
                <a:tc>
                  <a:txBody>
                    <a:bodyPr/>
                    <a:lstStyle/>
                    <a:p>
                      <a:pPr algn="ctr" rtl="0" fontAlgn="b"/>
                      <a:r>
                        <a:rPr lang="he-IL" sz="1800" u="none" strike="noStrike">
                          <a:effectLst/>
                        </a:rPr>
                        <a:t>2020</a:t>
                      </a:r>
                      <a:endParaRPr lang="he-IL" sz="1800" b="0" i="0" u="none" strike="noStrike">
                        <a:solidFill>
                          <a:srgbClr val="000000"/>
                        </a:solidFill>
                        <a:effectLst/>
                        <a:latin typeface="Arial" panose="020B0604020202020204" pitchFamily="34" charset="0"/>
                      </a:endParaRPr>
                    </a:p>
                  </a:txBody>
                  <a:tcPr marL="6612" marR="6612" marT="6612" marB="0" anchor="b"/>
                </a:tc>
                <a:tc>
                  <a:txBody>
                    <a:bodyPr/>
                    <a:lstStyle/>
                    <a:p>
                      <a:pPr algn="ctr" rtl="0" fontAlgn="b"/>
                      <a:r>
                        <a:rPr lang="he-IL" sz="1800" u="none" strike="noStrike">
                          <a:effectLst/>
                        </a:rPr>
                        <a:t>8,000,000</a:t>
                      </a:r>
                      <a:endParaRPr lang="he-IL" sz="1800" b="0" i="0" u="none" strike="noStrike">
                        <a:solidFill>
                          <a:srgbClr val="000000"/>
                        </a:solidFill>
                        <a:effectLst/>
                        <a:latin typeface="Arial" panose="020B0604020202020204" pitchFamily="34" charset="0"/>
                      </a:endParaRPr>
                    </a:p>
                  </a:txBody>
                  <a:tcPr marL="6612" marR="6612" marT="6612" marB="0" anchor="b"/>
                </a:tc>
                <a:tc>
                  <a:txBody>
                    <a:bodyPr/>
                    <a:lstStyle/>
                    <a:p>
                      <a:pPr algn="ctr" rtl="0" fontAlgn="b"/>
                      <a:r>
                        <a:rPr lang="he-IL" sz="1800" u="none" strike="noStrike">
                          <a:effectLst/>
                        </a:rPr>
                        <a:t>0</a:t>
                      </a:r>
                      <a:endParaRPr lang="he-IL" sz="1800" b="0" i="0" u="none" strike="noStrike">
                        <a:solidFill>
                          <a:srgbClr val="000000"/>
                        </a:solidFill>
                        <a:effectLst/>
                        <a:latin typeface="Arial" panose="020B0604020202020204" pitchFamily="34" charset="0"/>
                      </a:endParaRPr>
                    </a:p>
                  </a:txBody>
                  <a:tcPr marL="6612" marR="6612" marT="6612" marB="0" anchor="b"/>
                </a:tc>
                <a:tc>
                  <a:txBody>
                    <a:bodyPr/>
                    <a:lstStyle/>
                    <a:p>
                      <a:pPr algn="r" rtl="1" fontAlgn="b"/>
                      <a:r>
                        <a:rPr lang="he-IL" sz="1800" u="none" strike="noStrike" dirty="0">
                          <a:effectLst/>
                        </a:rPr>
                        <a:t>התקדמות תכנון והיתרים</a:t>
                      </a:r>
                      <a:endParaRPr lang="he-IL" sz="1800" b="0" i="0" u="none" strike="noStrike" dirty="0">
                        <a:solidFill>
                          <a:srgbClr val="000000"/>
                        </a:solidFill>
                        <a:effectLst/>
                        <a:latin typeface="Arial" panose="020B0604020202020204" pitchFamily="34" charset="0"/>
                      </a:endParaRPr>
                    </a:p>
                  </a:txBody>
                  <a:tcPr marL="6612" marR="6612" marT="6612" marB="0" anchor="b"/>
                </a:tc>
                <a:extLst>
                  <a:ext uri="{0D108BD9-81ED-4DB2-BD59-A6C34878D82A}">
                    <a16:rowId xmlns:a16="http://schemas.microsoft.com/office/drawing/2014/main" val="3903787460"/>
                  </a:ext>
                </a:extLst>
              </a:tr>
              <a:tr h="281425">
                <a:tc>
                  <a:txBody>
                    <a:bodyPr/>
                    <a:lstStyle/>
                    <a:p>
                      <a:pPr algn="ctr" rtl="0" fontAlgn="b"/>
                      <a:r>
                        <a:rPr lang="he-IL" sz="1800" u="none" strike="noStrike">
                          <a:effectLst/>
                        </a:rPr>
                        <a:t>2021</a:t>
                      </a:r>
                      <a:endParaRPr lang="he-IL" sz="1800" b="0" i="0" u="none" strike="noStrike">
                        <a:solidFill>
                          <a:srgbClr val="000000"/>
                        </a:solidFill>
                        <a:effectLst/>
                        <a:latin typeface="Arial" panose="020B0604020202020204" pitchFamily="34" charset="0"/>
                      </a:endParaRPr>
                    </a:p>
                  </a:txBody>
                  <a:tcPr marL="6612" marR="6612" marT="6612" marB="0" anchor="b"/>
                </a:tc>
                <a:tc>
                  <a:txBody>
                    <a:bodyPr/>
                    <a:lstStyle/>
                    <a:p>
                      <a:pPr algn="ctr" rtl="0" fontAlgn="b"/>
                      <a:r>
                        <a:rPr lang="he-IL" sz="1800" u="none" strike="noStrike">
                          <a:effectLst/>
                        </a:rPr>
                        <a:t>8,000,000</a:t>
                      </a:r>
                      <a:endParaRPr lang="he-IL" sz="1800" b="0" i="0" u="none" strike="noStrike">
                        <a:solidFill>
                          <a:srgbClr val="000000"/>
                        </a:solidFill>
                        <a:effectLst/>
                        <a:latin typeface="Arial" panose="020B0604020202020204" pitchFamily="34" charset="0"/>
                      </a:endParaRPr>
                    </a:p>
                  </a:txBody>
                  <a:tcPr marL="6612" marR="6612" marT="6612" marB="0" anchor="b"/>
                </a:tc>
                <a:tc>
                  <a:txBody>
                    <a:bodyPr/>
                    <a:lstStyle/>
                    <a:p>
                      <a:pPr algn="ctr" rtl="0" fontAlgn="b"/>
                      <a:r>
                        <a:rPr lang="he-IL" sz="1800" u="none" strike="noStrike">
                          <a:effectLst/>
                        </a:rPr>
                        <a:t>9,500,000</a:t>
                      </a:r>
                      <a:endParaRPr lang="he-IL" sz="1800" b="0" i="0" u="none" strike="noStrike">
                        <a:solidFill>
                          <a:srgbClr val="000000"/>
                        </a:solidFill>
                        <a:effectLst/>
                        <a:latin typeface="Arial" panose="020B0604020202020204" pitchFamily="34" charset="0"/>
                      </a:endParaRPr>
                    </a:p>
                  </a:txBody>
                  <a:tcPr marL="6612" marR="6612" marT="6612" marB="0" anchor="b"/>
                </a:tc>
                <a:tc>
                  <a:txBody>
                    <a:bodyPr/>
                    <a:lstStyle/>
                    <a:p>
                      <a:pPr algn="r" rtl="1" fontAlgn="b"/>
                      <a:r>
                        <a:rPr lang="he-IL" sz="1800" u="none" strike="noStrike" dirty="0">
                          <a:effectLst/>
                        </a:rPr>
                        <a:t>תקציב מבוקש להמשך קידום הפרויקט</a:t>
                      </a:r>
                      <a:endParaRPr lang="he-IL" sz="1800" b="0" i="0" u="none" strike="noStrike" dirty="0">
                        <a:solidFill>
                          <a:srgbClr val="000000"/>
                        </a:solidFill>
                        <a:effectLst/>
                        <a:latin typeface="Arial" panose="020B0604020202020204" pitchFamily="34" charset="0"/>
                      </a:endParaRPr>
                    </a:p>
                  </a:txBody>
                  <a:tcPr marL="6612" marR="6612" marT="6612" marB="0" anchor="b"/>
                </a:tc>
                <a:extLst>
                  <a:ext uri="{0D108BD9-81ED-4DB2-BD59-A6C34878D82A}">
                    <a16:rowId xmlns:a16="http://schemas.microsoft.com/office/drawing/2014/main" val="2371317877"/>
                  </a:ext>
                </a:extLst>
              </a:tr>
              <a:tr h="242802">
                <a:tc>
                  <a:txBody>
                    <a:bodyPr/>
                    <a:lstStyle/>
                    <a:p>
                      <a:pPr algn="ctr" rtl="1" fontAlgn="b"/>
                      <a:r>
                        <a:rPr lang="he-IL" sz="1800" b="1" u="none" strike="noStrike" dirty="0">
                          <a:effectLst/>
                        </a:rPr>
                        <a:t>סה"כ</a:t>
                      </a:r>
                      <a:endParaRPr lang="he-IL" sz="1800" b="1" i="0" u="none" strike="noStrike" dirty="0">
                        <a:solidFill>
                          <a:srgbClr val="000000"/>
                        </a:solidFill>
                        <a:effectLst/>
                        <a:latin typeface="Arial" panose="020B0604020202020204" pitchFamily="34" charset="0"/>
                      </a:endParaRPr>
                    </a:p>
                  </a:txBody>
                  <a:tcPr marL="6612" marR="6612" marT="6612" marB="0" anchor="b"/>
                </a:tc>
                <a:tc>
                  <a:txBody>
                    <a:bodyPr/>
                    <a:lstStyle/>
                    <a:p>
                      <a:pPr algn="ctr" rtl="0" fontAlgn="b"/>
                      <a:r>
                        <a:rPr lang="he-IL" sz="1800" b="1" u="none" strike="noStrike" dirty="0">
                          <a:effectLst/>
                        </a:rPr>
                        <a:t>24,000,000</a:t>
                      </a:r>
                      <a:endParaRPr lang="he-IL" sz="1800" b="1" i="0" u="none" strike="noStrike" dirty="0">
                        <a:solidFill>
                          <a:srgbClr val="000000"/>
                        </a:solidFill>
                        <a:effectLst/>
                        <a:latin typeface="Arial" panose="020B0604020202020204" pitchFamily="34" charset="0"/>
                      </a:endParaRPr>
                    </a:p>
                  </a:txBody>
                  <a:tcPr marL="6612" marR="6612" marT="6612" marB="0" anchor="b"/>
                </a:tc>
                <a:tc>
                  <a:txBody>
                    <a:bodyPr/>
                    <a:lstStyle/>
                    <a:p>
                      <a:pPr algn="ctr" rtl="0" fontAlgn="b"/>
                      <a:r>
                        <a:rPr lang="he-IL" sz="1800" b="1" u="none" strike="noStrike" dirty="0">
                          <a:effectLst/>
                        </a:rPr>
                        <a:t>24,000,000</a:t>
                      </a:r>
                      <a:endParaRPr lang="he-IL" sz="1800" b="1" i="0" u="none" strike="noStrike" dirty="0">
                        <a:solidFill>
                          <a:srgbClr val="000000"/>
                        </a:solidFill>
                        <a:effectLst/>
                        <a:latin typeface="Arial" panose="020B0604020202020204" pitchFamily="34" charset="0"/>
                      </a:endParaRPr>
                    </a:p>
                  </a:txBody>
                  <a:tcPr marL="6612" marR="6612" marT="6612" marB="0" anchor="b"/>
                </a:tc>
                <a:tc>
                  <a:txBody>
                    <a:bodyPr/>
                    <a:lstStyle/>
                    <a:p>
                      <a:pPr algn="r" rtl="0" fontAlgn="b"/>
                      <a:r>
                        <a:rPr lang="he-IL" sz="1800" u="none" strike="noStrike" dirty="0">
                          <a:effectLst/>
                        </a:rPr>
                        <a:t> </a:t>
                      </a:r>
                      <a:endParaRPr lang="he-IL" sz="1800" b="0" i="0" u="none" strike="noStrike" dirty="0">
                        <a:solidFill>
                          <a:srgbClr val="000000"/>
                        </a:solidFill>
                        <a:effectLst/>
                        <a:latin typeface="Arial" panose="020B0604020202020204" pitchFamily="34" charset="0"/>
                      </a:endParaRPr>
                    </a:p>
                  </a:txBody>
                  <a:tcPr marL="6612" marR="6612" marT="6612" marB="0" anchor="b"/>
                </a:tc>
                <a:extLst>
                  <a:ext uri="{0D108BD9-81ED-4DB2-BD59-A6C34878D82A}">
                    <a16:rowId xmlns:a16="http://schemas.microsoft.com/office/drawing/2014/main" val="3894589065"/>
                  </a:ext>
                </a:extLst>
              </a:tr>
            </a:tbl>
          </a:graphicData>
        </a:graphic>
      </p:graphicFrame>
      <p:graphicFrame>
        <p:nvGraphicFramePr>
          <p:cNvPr id="5" name="טבלה 4"/>
          <p:cNvGraphicFramePr>
            <a:graphicFrameLocks noGrp="1"/>
          </p:cNvGraphicFramePr>
          <p:nvPr>
            <p:extLst>
              <p:ext uri="{D42A27DB-BD31-4B8C-83A1-F6EECF244321}">
                <p14:modId xmlns:p14="http://schemas.microsoft.com/office/powerpoint/2010/main" val="2969356384"/>
              </p:ext>
            </p:extLst>
          </p:nvPr>
        </p:nvGraphicFramePr>
        <p:xfrm>
          <a:off x="1745636" y="3984281"/>
          <a:ext cx="10094768" cy="2331348"/>
        </p:xfrm>
        <a:graphic>
          <a:graphicData uri="http://schemas.openxmlformats.org/drawingml/2006/table">
            <a:tbl>
              <a:tblPr rtl="1">
                <a:tableStyleId>{22838BEF-8BB2-4498-84A7-C5851F593DF1}</a:tableStyleId>
              </a:tblPr>
              <a:tblGrid>
                <a:gridCol w="732992">
                  <a:extLst>
                    <a:ext uri="{9D8B030D-6E8A-4147-A177-3AD203B41FA5}">
                      <a16:colId xmlns:a16="http://schemas.microsoft.com/office/drawing/2014/main" val="2543856815"/>
                    </a:ext>
                  </a:extLst>
                </a:gridCol>
                <a:gridCol w="3085808">
                  <a:extLst>
                    <a:ext uri="{9D8B030D-6E8A-4147-A177-3AD203B41FA5}">
                      <a16:colId xmlns:a16="http://schemas.microsoft.com/office/drawing/2014/main" val="1836050049"/>
                    </a:ext>
                  </a:extLst>
                </a:gridCol>
                <a:gridCol w="1209637">
                  <a:extLst>
                    <a:ext uri="{9D8B030D-6E8A-4147-A177-3AD203B41FA5}">
                      <a16:colId xmlns:a16="http://schemas.microsoft.com/office/drawing/2014/main" val="1588529503"/>
                    </a:ext>
                  </a:extLst>
                </a:gridCol>
                <a:gridCol w="5066331">
                  <a:extLst>
                    <a:ext uri="{9D8B030D-6E8A-4147-A177-3AD203B41FA5}">
                      <a16:colId xmlns:a16="http://schemas.microsoft.com/office/drawing/2014/main" val="2447374297"/>
                    </a:ext>
                  </a:extLst>
                </a:gridCol>
              </a:tblGrid>
              <a:tr h="236046">
                <a:tc>
                  <a:txBody>
                    <a:bodyPr/>
                    <a:lstStyle/>
                    <a:p>
                      <a:pPr algn="ctr" rtl="1" fontAlgn="b"/>
                      <a:r>
                        <a:rPr lang="he-IL" sz="1600" b="1" u="none" strike="noStrike" dirty="0">
                          <a:effectLst/>
                        </a:rPr>
                        <a:t>סעיף</a:t>
                      </a:r>
                      <a:endParaRPr lang="he-IL" sz="16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rtl="1" fontAlgn="b"/>
                      <a:r>
                        <a:rPr lang="he-IL" sz="1600" b="1" u="none" strike="noStrike" dirty="0">
                          <a:effectLst/>
                        </a:rPr>
                        <a:t>פירוט</a:t>
                      </a:r>
                      <a:endParaRPr lang="he-IL" sz="16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rtl="1" fontAlgn="b"/>
                      <a:r>
                        <a:rPr lang="he-IL" sz="1600" b="1" u="none" strike="noStrike">
                          <a:effectLst/>
                        </a:rPr>
                        <a:t>סכום</a:t>
                      </a:r>
                      <a:endParaRPr lang="he-IL" sz="1600" b="1" i="0" u="none" strike="noStrike">
                        <a:solidFill>
                          <a:srgbClr val="000000"/>
                        </a:solidFill>
                        <a:effectLst/>
                        <a:latin typeface="Arial" panose="020B0604020202020204" pitchFamily="34" charset="0"/>
                      </a:endParaRPr>
                    </a:p>
                  </a:txBody>
                  <a:tcPr marL="7620" marR="7620" marT="7620" marB="0" anchor="b"/>
                </a:tc>
                <a:tc>
                  <a:txBody>
                    <a:bodyPr/>
                    <a:lstStyle/>
                    <a:p>
                      <a:pPr algn="ctr" rtl="1" fontAlgn="b"/>
                      <a:r>
                        <a:rPr lang="he-IL" sz="1600" b="1" u="none" strike="noStrike" dirty="0">
                          <a:effectLst/>
                        </a:rPr>
                        <a:t>הסבר</a:t>
                      </a:r>
                      <a:endParaRPr lang="he-IL" sz="1600" b="1"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4081298403"/>
                  </a:ext>
                </a:extLst>
              </a:tr>
              <a:tr h="346648">
                <a:tc>
                  <a:txBody>
                    <a:bodyPr/>
                    <a:lstStyle/>
                    <a:p>
                      <a:pPr algn="ctr" rtl="1" fontAlgn="b"/>
                      <a:r>
                        <a:rPr lang="he-IL" sz="1600" u="none" strike="noStrike" dirty="0">
                          <a:effectLst/>
                        </a:rPr>
                        <a:t>א</a:t>
                      </a:r>
                      <a:endParaRPr lang="he-IL" sz="1600" b="0" i="0" u="none" strike="noStrike" dirty="0">
                        <a:solidFill>
                          <a:srgbClr val="000000"/>
                        </a:solidFill>
                        <a:effectLst/>
                        <a:latin typeface="Arial" panose="020B0604020202020204" pitchFamily="34" charset="0"/>
                      </a:endParaRPr>
                    </a:p>
                  </a:txBody>
                  <a:tcPr marL="7620" marR="7620" marT="7620" marB="0" anchor="b"/>
                </a:tc>
                <a:tc>
                  <a:txBody>
                    <a:bodyPr/>
                    <a:lstStyle/>
                    <a:p>
                      <a:pPr algn="r" rtl="1" fontAlgn="b"/>
                      <a:r>
                        <a:rPr lang="he-IL" sz="1600" u="none" strike="noStrike" dirty="0">
                          <a:effectLst/>
                        </a:rPr>
                        <a:t>הרחבה ועדכון התכנון</a:t>
                      </a:r>
                      <a:endParaRPr lang="he-IL" sz="16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600" u="none" strike="noStrike" dirty="0">
                          <a:effectLst/>
                        </a:rPr>
                        <a:t>544,000</a:t>
                      </a:r>
                      <a:endParaRPr lang="he-IL" sz="1600" b="0" i="0" u="none" strike="noStrike" dirty="0">
                        <a:solidFill>
                          <a:srgbClr val="000000"/>
                        </a:solidFill>
                        <a:effectLst/>
                        <a:latin typeface="Arial" panose="020B0604020202020204" pitchFamily="34" charset="0"/>
                      </a:endParaRPr>
                    </a:p>
                  </a:txBody>
                  <a:tcPr marL="7620" marR="7620" marT="7620" marB="0" anchor="b"/>
                </a:tc>
                <a:tc>
                  <a:txBody>
                    <a:bodyPr/>
                    <a:lstStyle/>
                    <a:p>
                      <a:pPr algn="r" rtl="1" fontAlgn="b"/>
                      <a:r>
                        <a:rPr lang="he-IL" sz="1600" u="none" strike="noStrike" dirty="0">
                          <a:effectLst/>
                        </a:rPr>
                        <a:t>הוגש ב 2020, השלמות תכנון עקב אילוצים סטטוטוריים</a:t>
                      </a:r>
                      <a:endParaRPr lang="he-IL" sz="1600" b="0"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897346185"/>
                  </a:ext>
                </a:extLst>
              </a:tr>
              <a:tr h="346648">
                <a:tc>
                  <a:txBody>
                    <a:bodyPr/>
                    <a:lstStyle/>
                    <a:p>
                      <a:pPr algn="ctr" rtl="1" fontAlgn="b"/>
                      <a:r>
                        <a:rPr lang="he-IL" sz="1600" u="none" strike="noStrike" dirty="0">
                          <a:effectLst/>
                        </a:rPr>
                        <a:t>ב</a:t>
                      </a:r>
                      <a:endParaRPr lang="he-IL" sz="1600" b="0" i="0" u="none" strike="noStrike" dirty="0">
                        <a:solidFill>
                          <a:srgbClr val="000000"/>
                        </a:solidFill>
                        <a:effectLst/>
                        <a:latin typeface="Arial" panose="020B0604020202020204" pitchFamily="34" charset="0"/>
                      </a:endParaRPr>
                    </a:p>
                  </a:txBody>
                  <a:tcPr marL="7620" marR="7620" marT="7620" marB="0" anchor="b"/>
                </a:tc>
                <a:tc>
                  <a:txBody>
                    <a:bodyPr/>
                    <a:lstStyle/>
                    <a:p>
                      <a:pPr algn="r" rtl="1" fontAlgn="b"/>
                      <a:r>
                        <a:rPr lang="he-IL" sz="1600" u="none" strike="noStrike" dirty="0">
                          <a:effectLst/>
                        </a:rPr>
                        <a:t>האצת מו"פ יבוא ביצים </a:t>
                      </a:r>
                      <a:r>
                        <a:rPr lang="he-IL" sz="1600" u="none" strike="noStrike" dirty="0" smtClean="0">
                          <a:effectLst/>
                        </a:rPr>
                        <a:t>ושרשרת </a:t>
                      </a:r>
                      <a:r>
                        <a:rPr lang="he-IL" sz="1600" u="none" strike="noStrike" dirty="0">
                          <a:effectLst/>
                        </a:rPr>
                        <a:t>מזון</a:t>
                      </a:r>
                      <a:endParaRPr lang="he-IL" sz="16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600" u="none" strike="noStrike" dirty="0">
                          <a:effectLst/>
                        </a:rPr>
                        <a:t>956,000</a:t>
                      </a:r>
                      <a:endParaRPr lang="he-IL" sz="1600" b="0" i="0" u="none" strike="noStrike" dirty="0">
                        <a:solidFill>
                          <a:srgbClr val="000000"/>
                        </a:solidFill>
                        <a:effectLst/>
                        <a:latin typeface="Arial" panose="020B0604020202020204" pitchFamily="34" charset="0"/>
                      </a:endParaRPr>
                    </a:p>
                  </a:txBody>
                  <a:tcPr marL="7620" marR="7620" marT="7620" marB="0" anchor="b"/>
                </a:tc>
                <a:tc>
                  <a:txBody>
                    <a:bodyPr/>
                    <a:lstStyle/>
                    <a:p>
                      <a:pPr algn="r" rtl="1" fontAlgn="b"/>
                      <a:r>
                        <a:rPr lang="he-IL" sz="1600" u="none" strike="noStrike">
                          <a:effectLst/>
                        </a:rPr>
                        <a:t>הוגש ב 2020 להקדמת פעולות מו"פ</a:t>
                      </a:r>
                      <a:endParaRPr lang="he-IL" sz="16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071047420"/>
                  </a:ext>
                </a:extLst>
              </a:tr>
              <a:tr h="346648">
                <a:tc>
                  <a:txBody>
                    <a:bodyPr/>
                    <a:lstStyle/>
                    <a:p>
                      <a:pPr algn="ctr" rtl="1" fontAlgn="b"/>
                      <a:r>
                        <a:rPr lang="he-IL" sz="1600" u="none" strike="noStrike" dirty="0">
                          <a:effectLst/>
                        </a:rPr>
                        <a:t>ג</a:t>
                      </a:r>
                      <a:endParaRPr lang="he-IL" sz="1600" b="0" i="0" u="none" strike="noStrike" dirty="0">
                        <a:solidFill>
                          <a:srgbClr val="000000"/>
                        </a:solidFill>
                        <a:effectLst/>
                        <a:latin typeface="Arial" panose="020B0604020202020204" pitchFamily="34" charset="0"/>
                      </a:endParaRPr>
                    </a:p>
                  </a:txBody>
                  <a:tcPr marL="7620" marR="7620" marT="7620" marB="0" anchor="b"/>
                </a:tc>
                <a:tc>
                  <a:txBody>
                    <a:bodyPr/>
                    <a:lstStyle/>
                    <a:p>
                      <a:pPr algn="r" rtl="1" fontAlgn="b"/>
                      <a:r>
                        <a:rPr lang="he-IL" sz="1600" u="none" strike="noStrike" dirty="0">
                          <a:effectLst/>
                        </a:rPr>
                        <a:t>השלמת מתקן לייצור ביצים </a:t>
                      </a:r>
                      <a:endParaRPr lang="he-IL" sz="16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600" u="none" strike="noStrike">
                          <a:effectLst/>
                        </a:rPr>
                        <a:t>5,000,000</a:t>
                      </a:r>
                      <a:endParaRPr lang="he-IL" sz="1600" b="0" i="0" u="none" strike="noStrike">
                        <a:solidFill>
                          <a:srgbClr val="000000"/>
                        </a:solidFill>
                        <a:effectLst/>
                        <a:latin typeface="Arial" panose="020B0604020202020204" pitchFamily="34" charset="0"/>
                      </a:endParaRPr>
                    </a:p>
                  </a:txBody>
                  <a:tcPr marL="7620" marR="7620" marT="7620" marB="0" anchor="b"/>
                </a:tc>
                <a:tc>
                  <a:txBody>
                    <a:bodyPr/>
                    <a:lstStyle/>
                    <a:p>
                      <a:pPr algn="r" rtl="1" fontAlgn="b"/>
                      <a:r>
                        <a:rPr lang="he-IL" sz="1600" u="none" strike="noStrike" dirty="0">
                          <a:effectLst/>
                        </a:rPr>
                        <a:t>השלמת מתקן ייצור ביצים </a:t>
                      </a:r>
                      <a:r>
                        <a:rPr lang="he-IL" sz="1600" u="none" strike="noStrike" dirty="0" smtClean="0">
                          <a:effectLst/>
                        </a:rPr>
                        <a:t>טונה </a:t>
                      </a:r>
                      <a:r>
                        <a:rPr lang="en-US" sz="1600" u="none" strike="noStrike" dirty="0" smtClean="0">
                          <a:effectLst/>
                        </a:rPr>
                        <a:t>BFT</a:t>
                      </a:r>
                      <a:endParaRPr lang="he-IL" sz="1600" b="0"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705110539"/>
                  </a:ext>
                </a:extLst>
              </a:tr>
              <a:tr h="346648">
                <a:tc>
                  <a:txBody>
                    <a:bodyPr/>
                    <a:lstStyle/>
                    <a:p>
                      <a:pPr algn="ctr" rtl="1" fontAlgn="b"/>
                      <a:r>
                        <a:rPr lang="he-IL" sz="1600" u="none" strike="noStrike" dirty="0">
                          <a:effectLst/>
                        </a:rPr>
                        <a:t>ד</a:t>
                      </a:r>
                      <a:endParaRPr lang="he-IL" sz="1600" b="0" i="0" u="none" strike="noStrike" dirty="0">
                        <a:solidFill>
                          <a:srgbClr val="000000"/>
                        </a:solidFill>
                        <a:effectLst/>
                        <a:latin typeface="Arial" panose="020B0604020202020204" pitchFamily="34" charset="0"/>
                      </a:endParaRPr>
                    </a:p>
                  </a:txBody>
                  <a:tcPr marL="7620" marR="7620" marT="7620" marB="0" anchor="b"/>
                </a:tc>
                <a:tc>
                  <a:txBody>
                    <a:bodyPr/>
                    <a:lstStyle/>
                    <a:p>
                      <a:pPr algn="r" rtl="1" fontAlgn="b"/>
                      <a:r>
                        <a:rPr lang="he-IL" sz="1600" u="none" strike="noStrike" dirty="0">
                          <a:effectLst/>
                        </a:rPr>
                        <a:t>תשתיות </a:t>
                      </a:r>
                      <a:r>
                        <a:rPr lang="he-IL" sz="1600" u="none" strike="noStrike" dirty="0" err="1">
                          <a:effectLst/>
                        </a:rPr>
                        <a:t>הקפיות</a:t>
                      </a:r>
                      <a:r>
                        <a:rPr lang="he-IL" sz="1600" u="none" strike="noStrike" dirty="0">
                          <a:effectLst/>
                        </a:rPr>
                        <a:t> ותמיכה </a:t>
                      </a:r>
                      <a:r>
                        <a:rPr lang="he-IL" sz="1600" u="none" strike="noStrike" dirty="0" err="1">
                          <a:effectLst/>
                        </a:rPr>
                        <a:t>באיכלוס</a:t>
                      </a:r>
                      <a:endParaRPr lang="he-IL" sz="16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600" u="none" strike="noStrike" dirty="0">
                          <a:effectLst/>
                        </a:rPr>
                        <a:t>1,000,000</a:t>
                      </a:r>
                      <a:endParaRPr lang="he-IL" sz="1600" b="0" i="0" u="none" strike="noStrike" dirty="0">
                        <a:solidFill>
                          <a:srgbClr val="000000"/>
                        </a:solidFill>
                        <a:effectLst/>
                        <a:latin typeface="Arial" panose="020B0604020202020204" pitchFamily="34" charset="0"/>
                      </a:endParaRPr>
                    </a:p>
                  </a:txBody>
                  <a:tcPr marL="7620" marR="7620" marT="7620" marB="0" anchor="b"/>
                </a:tc>
                <a:tc>
                  <a:txBody>
                    <a:bodyPr/>
                    <a:lstStyle/>
                    <a:p>
                      <a:pPr algn="r" rtl="1" fontAlgn="b"/>
                      <a:r>
                        <a:rPr lang="he-IL" sz="1600" u="none" strike="noStrike" dirty="0">
                          <a:effectLst/>
                        </a:rPr>
                        <a:t>השתתפות </a:t>
                      </a:r>
                      <a:r>
                        <a:rPr lang="he-IL" sz="1600" u="none" strike="noStrike" dirty="0" smtClean="0">
                          <a:effectLst/>
                        </a:rPr>
                        <a:t>במערך </a:t>
                      </a:r>
                      <a:r>
                        <a:rPr lang="he-IL" sz="1600" u="none" strike="noStrike" dirty="0">
                          <a:effectLst/>
                        </a:rPr>
                        <a:t>מי ים </a:t>
                      </a:r>
                      <a:r>
                        <a:rPr lang="he-IL" sz="1600" u="none" strike="noStrike" dirty="0" err="1" smtClean="0">
                          <a:effectLst/>
                        </a:rPr>
                        <a:t>למיכלי</a:t>
                      </a:r>
                      <a:r>
                        <a:rPr lang="he-IL" sz="1600" u="none" strike="noStrike" dirty="0" smtClean="0">
                          <a:effectLst/>
                        </a:rPr>
                        <a:t> טונה ובפעולות </a:t>
                      </a:r>
                      <a:r>
                        <a:rPr lang="he-IL" sz="1600" u="none" strike="noStrike" dirty="0" err="1">
                          <a:effectLst/>
                        </a:rPr>
                        <a:t>איכלוס</a:t>
                      </a:r>
                      <a:r>
                        <a:rPr lang="he-IL" sz="1600" u="none" strike="noStrike" dirty="0">
                          <a:effectLst/>
                        </a:rPr>
                        <a:t> דגים</a:t>
                      </a:r>
                      <a:endParaRPr lang="he-IL" sz="1600" b="0"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399090368"/>
                  </a:ext>
                </a:extLst>
              </a:tr>
              <a:tr h="346648">
                <a:tc>
                  <a:txBody>
                    <a:bodyPr/>
                    <a:lstStyle/>
                    <a:p>
                      <a:pPr algn="ctr" rtl="1" fontAlgn="b"/>
                      <a:r>
                        <a:rPr lang="he-IL" sz="1600" u="none" strike="noStrike">
                          <a:effectLst/>
                        </a:rPr>
                        <a:t>ה</a:t>
                      </a:r>
                      <a:endParaRPr lang="he-IL" sz="1600" b="0" i="0" u="none" strike="noStrike">
                        <a:solidFill>
                          <a:srgbClr val="000000"/>
                        </a:solidFill>
                        <a:effectLst/>
                        <a:latin typeface="Arial" panose="020B0604020202020204" pitchFamily="34" charset="0"/>
                      </a:endParaRPr>
                    </a:p>
                  </a:txBody>
                  <a:tcPr marL="7620" marR="7620" marT="7620" marB="0" anchor="b"/>
                </a:tc>
                <a:tc>
                  <a:txBody>
                    <a:bodyPr/>
                    <a:lstStyle/>
                    <a:p>
                      <a:pPr algn="r" rtl="1" fontAlgn="b"/>
                      <a:r>
                        <a:rPr lang="he-IL" sz="1600" u="none" strike="noStrike" dirty="0">
                          <a:effectLst/>
                        </a:rPr>
                        <a:t>פעולות ליווי, בקרה והיגוי הפרויקט</a:t>
                      </a:r>
                      <a:endParaRPr lang="he-IL" sz="16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600" u="sng" strike="noStrike">
                          <a:effectLst/>
                        </a:rPr>
                        <a:t>2,000,000</a:t>
                      </a:r>
                      <a:endParaRPr lang="he-IL" sz="1600" b="0" i="0" u="sng" strike="noStrike">
                        <a:solidFill>
                          <a:srgbClr val="000000"/>
                        </a:solidFill>
                        <a:effectLst/>
                        <a:latin typeface="Arial" panose="020B0604020202020204" pitchFamily="34" charset="0"/>
                      </a:endParaRPr>
                    </a:p>
                  </a:txBody>
                  <a:tcPr marL="7620" marR="7620" marT="7620" marB="0" anchor="b"/>
                </a:tc>
                <a:tc>
                  <a:txBody>
                    <a:bodyPr/>
                    <a:lstStyle/>
                    <a:p>
                      <a:pPr algn="r" rtl="1" fontAlgn="b"/>
                      <a:r>
                        <a:rPr lang="he-IL" sz="1600" u="none" strike="noStrike" dirty="0">
                          <a:effectLst/>
                        </a:rPr>
                        <a:t>פעולות משרד החקלאות לליווי ובקרת </a:t>
                      </a:r>
                      <a:r>
                        <a:rPr lang="he-IL" sz="1600" u="none" strike="noStrike" dirty="0" smtClean="0">
                          <a:effectLst/>
                        </a:rPr>
                        <a:t>הפרויקט,</a:t>
                      </a:r>
                      <a:r>
                        <a:rPr lang="he-IL" sz="1600" u="none" strike="noStrike" baseline="0" dirty="0" smtClean="0">
                          <a:effectLst/>
                        </a:rPr>
                        <a:t> כולל </a:t>
                      </a:r>
                      <a:r>
                        <a:rPr lang="he-IL" sz="1600" u="none" strike="noStrike" baseline="0" dirty="0" err="1" smtClean="0">
                          <a:effectLst/>
                        </a:rPr>
                        <a:t>דלויט</a:t>
                      </a:r>
                      <a:endParaRPr lang="he-IL" sz="1600" b="0"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2318387353"/>
                  </a:ext>
                </a:extLst>
              </a:tr>
              <a:tr h="346648">
                <a:tc>
                  <a:txBody>
                    <a:bodyPr/>
                    <a:lstStyle/>
                    <a:p>
                      <a:pPr algn="ctr" rtl="1" fontAlgn="b"/>
                      <a:r>
                        <a:rPr lang="he-IL" sz="1600" b="1" u="none" strike="noStrike" dirty="0">
                          <a:effectLst/>
                        </a:rPr>
                        <a:t>סה"כ</a:t>
                      </a:r>
                      <a:endParaRPr lang="he-IL" sz="1600" b="1" i="0" u="none" strike="noStrike" dirty="0">
                        <a:solidFill>
                          <a:srgbClr val="000000"/>
                        </a:solidFill>
                        <a:effectLst/>
                        <a:latin typeface="Arial" panose="020B0604020202020204" pitchFamily="34" charset="0"/>
                      </a:endParaRPr>
                    </a:p>
                  </a:txBody>
                  <a:tcPr marL="7620" marR="7620" marT="7620" marB="0" anchor="b"/>
                </a:tc>
                <a:tc>
                  <a:txBody>
                    <a:bodyPr/>
                    <a:lstStyle/>
                    <a:p>
                      <a:pPr algn="r" rtl="0" fontAlgn="b"/>
                      <a:r>
                        <a:rPr lang="he-IL" sz="1600" b="1" u="none" strike="noStrike" dirty="0">
                          <a:effectLst/>
                        </a:rPr>
                        <a:t> </a:t>
                      </a:r>
                      <a:endParaRPr lang="he-IL" sz="16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600" b="1" u="none" strike="noStrike" dirty="0">
                          <a:effectLst/>
                        </a:rPr>
                        <a:t>9,500,000</a:t>
                      </a:r>
                      <a:endParaRPr lang="he-IL" sz="1600" b="1" i="0" u="none" strike="noStrike" dirty="0">
                        <a:solidFill>
                          <a:srgbClr val="000000"/>
                        </a:solidFill>
                        <a:effectLst/>
                        <a:latin typeface="Arial" panose="020B0604020202020204" pitchFamily="34" charset="0"/>
                      </a:endParaRPr>
                    </a:p>
                  </a:txBody>
                  <a:tcPr marL="7620" marR="7620" marT="7620" marB="0" anchor="b"/>
                </a:tc>
                <a:tc>
                  <a:txBody>
                    <a:bodyPr/>
                    <a:lstStyle/>
                    <a:p>
                      <a:pPr algn="l" rtl="0" fontAlgn="b"/>
                      <a:r>
                        <a:rPr lang="he-IL" sz="1600" u="none" strike="noStrike" dirty="0">
                          <a:effectLst/>
                        </a:rPr>
                        <a:t> </a:t>
                      </a:r>
                      <a:endParaRPr lang="he-IL" sz="1600" b="0"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504115409"/>
                  </a:ext>
                </a:extLst>
              </a:tr>
            </a:tbl>
          </a:graphicData>
        </a:graphic>
      </p:graphicFrame>
      <p:sp>
        <p:nvSpPr>
          <p:cNvPr id="6" name="TextBox 5"/>
          <p:cNvSpPr txBox="1"/>
          <p:nvPr/>
        </p:nvSpPr>
        <p:spPr>
          <a:xfrm>
            <a:off x="6327110" y="3482250"/>
            <a:ext cx="5513294" cy="369332"/>
          </a:xfrm>
          <a:prstGeom prst="rect">
            <a:avLst/>
          </a:prstGeom>
          <a:noFill/>
        </p:spPr>
        <p:txBody>
          <a:bodyPr wrap="square" rtlCol="1">
            <a:spAutoFit/>
          </a:bodyPr>
          <a:lstStyle/>
          <a:p>
            <a:r>
              <a:rPr lang="he-IL" b="1" dirty="0" smtClean="0"/>
              <a:t>תכנון תקציבי ל 2021</a:t>
            </a:r>
            <a:endParaRPr lang="he-IL" b="1" dirty="0"/>
          </a:p>
        </p:txBody>
      </p:sp>
      <p:sp>
        <p:nvSpPr>
          <p:cNvPr id="3" name="מלבן 2"/>
          <p:cNvSpPr/>
          <p:nvPr/>
        </p:nvSpPr>
        <p:spPr>
          <a:xfrm>
            <a:off x="1764792" y="4261104"/>
            <a:ext cx="10066468" cy="1344168"/>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7" name="סוגר מסולסל שמאלי 6"/>
          <p:cNvSpPr/>
          <p:nvPr/>
        </p:nvSpPr>
        <p:spPr>
          <a:xfrm>
            <a:off x="1463040" y="4261104"/>
            <a:ext cx="192024" cy="658368"/>
          </a:xfrm>
          <a:prstGeom prst="leftBrace">
            <a:avLst>
              <a:gd name="adj1" fmla="val 14785"/>
              <a:gd name="adj2" fmla="val 51408"/>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he-IL"/>
          </a:p>
        </p:txBody>
      </p:sp>
      <p:sp>
        <p:nvSpPr>
          <p:cNvPr id="8" name="סוגר מסולסל שמאלי 7"/>
          <p:cNvSpPr/>
          <p:nvPr/>
        </p:nvSpPr>
        <p:spPr>
          <a:xfrm>
            <a:off x="1463040" y="4983480"/>
            <a:ext cx="177006" cy="621792"/>
          </a:xfrm>
          <a:prstGeom prst="leftBrace">
            <a:avLst>
              <a:gd name="adj1" fmla="val 14785"/>
              <a:gd name="adj2" fmla="val 51408"/>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he-IL"/>
          </a:p>
        </p:txBody>
      </p:sp>
      <p:sp>
        <p:nvSpPr>
          <p:cNvPr id="9" name="TextBox 8"/>
          <p:cNvSpPr txBox="1"/>
          <p:nvPr/>
        </p:nvSpPr>
        <p:spPr>
          <a:xfrm>
            <a:off x="838200" y="4259872"/>
            <a:ext cx="579554" cy="646331"/>
          </a:xfrm>
          <a:prstGeom prst="rect">
            <a:avLst/>
          </a:prstGeom>
          <a:noFill/>
        </p:spPr>
        <p:txBody>
          <a:bodyPr wrap="square" rtlCol="1">
            <a:spAutoFit/>
          </a:bodyPr>
          <a:lstStyle/>
          <a:p>
            <a:r>
              <a:rPr lang="he-IL" sz="1200" dirty="0" smtClean="0"/>
              <a:t>1.5 תגבור מלח"י</a:t>
            </a:r>
            <a:endParaRPr lang="he-IL" sz="1200" dirty="0"/>
          </a:p>
        </p:txBody>
      </p:sp>
      <p:sp>
        <p:nvSpPr>
          <p:cNvPr id="10" name="TextBox 9"/>
          <p:cNvSpPr txBox="1"/>
          <p:nvPr/>
        </p:nvSpPr>
        <p:spPr>
          <a:xfrm>
            <a:off x="676656" y="5015931"/>
            <a:ext cx="741098" cy="646331"/>
          </a:xfrm>
          <a:prstGeom prst="rect">
            <a:avLst/>
          </a:prstGeom>
          <a:noFill/>
        </p:spPr>
        <p:txBody>
          <a:bodyPr wrap="square" rtlCol="1">
            <a:spAutoFit/>
          </a:bodyPr>
          <a:lstStyle/>
          <a:p>
            <a:r>
              <a:rPr lang="he-IL" sz="1200" dirty="0" smtClean="0"/>
              <a:t>6 אופציונלי לים תיכון</a:t>
            </a:r>
            <a:endParaRPr lang="he-IL" sz="1200" dirty="0"/>
          </a:p>
        </p:txBody>
      </p:sp>
      <p:sp>
        <p:nvSpPr>
          <p:cNvPr id="11" name="סוגר מסולסל שמאלי 10"/>
          <p:cNvSpPr/>
          <p:nvPr/>
        </p:nvSpPr>
        <p:spPr>
          <a:xfrm>
            <a:off x="563122" y="4279392"/>
            <a:ext cx="229791" cy="1349187"/>
          </a:xfrm>
          <a:prstGeom prst="leftBrace">
            <a:avLst>
              <a:gd name="adj1" fmla="val 14785"/>
              <a:gd name="adj2" fmla="val 51408"/>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he-IL"/>
          </a:p>
        </p:txBody>
      </p:sp>
      <p:sp>
        <p:nvSpPr>
          <p:cNvPr id="12" name="TextBox 11"/>
          <p:cNvSpPr txBox="1"/>
          <p:nvPr/>
        </p:nvSpPr>
        <p:spPr>
          <a:xfrm>
            <a:off x="-142490" y="4688639"/>
            <a:ext cx="741098" cy="461665"/>
          </a:xfrm>
          <a:prstGeom prst="rect">
            <a:avLst/>
          </a:prstGeom>
          <a:noFill/>
        </p:spPr>
        <p:txBody>
          <a:bodyPr wrap="square" rtlCol="1">
            <a:spAutoFit/>
          </a:bodyPr>
          <a:lstStyle/>
          <a:p>
            <a:r>
              <a:rPr lang="he-IL" sz="1200" dirty="0" smtClean="0"/>
              <a:t>7.5 </a:t>
            </a:r>
            <a:r>
              <a:rPr lang="he-IL" sz="1200" dirty="0" err="1" smtClean="0"/>
              <a:t>מלש"ח</a:t>
            </a:r>
            <a:endParaRPr lang="he-IL" sz="1200" dirty="0"/>
          </a:p>
        </p:txBody>
      </p:sp>
    </p:spTree>
    <p:extLst>
      <p:ext uri="{BB962C8B-B14F-4D97-AF65-F5344CB8AC3E}">
        <p14:creationId xmlns:p14="http://schemas.microsoft.com/office/powerpoint/2010/main" val="21631245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38200" y="1060704"/>
            <a:ext cx="10052304" cy="629984"/>
          </a:xfrm>
        </p:spPr>
        <p:txBody>
          <a:bodyPr>
            <a:normAutofit/>
          </a:bodyPr>
          <a:lstStyle/>
          <a:p>
            <a:r>
              <a:rPr lang="he-IL" sz="2000" b="1" u="sng" dirty="0">
                <a:cs typeface="+mn-cs"/>
              </a:rPr>
              <a:t>פירוט הפעולות התכנוניות הנוספות ופעולת האצת תכנית המו"פ הנדרשים ואומדן תקציבי (₪)</a:t>
            </a:r>
            <a:endParaRPr lang="he-IL" sz="2000" dirty="0">
              <a:cs typeface="+mn-cs"/>
            </a:endParaRPr>
          </a:p>
        </p:txBody>
      </p:sp>
      <p:graphicFrame>
        <p:nvGraphicFramePr>
          <p:cNvPr id="6" name="מציין מיקום תוכן 5"/>
          <p:cNvGraphicFramePr>
            <a:graphicFrameLocks noGrp="1"/>
          </p:cNvGraphicFramePr>
          <p:nvPr>
            <p:ph idx="1"/>
            <p:extLst>
              <p:ext uri="{D42A27DB-BD31-4B8C-83A1-F6EECF244321}">
                <p14:modId xmlns:p14="http://schemas.microsoft.com/office/powerpoint/2010/main" val="1245885147"/>
              </p:ext>
            </p:extLst>
          </p:nvPr>
        </p:nvGraphicFramePr>
        <p:xfrm>
          <a:off x="1261873" y="1883663"/>
          <a:ext cx="9381744" cy="3861491"/>
        </p:xfrm>
        <a:graphic>
          <a:graphicData uri="http://schemas.openxmlformats.org/drawingml/2006/table">
            <a:tbl>
              <a:tblPr rtl="1" firstRow="1" firstCol="1" bandRow="1">
                <a:tableStyleId>{69CF1AB2-1976-4502-BF36-3FF5EA218861}</a:tableStyleId>
              </a:tblPr>
              <a:tblGrid>
                <a:gridCol w="1554481">
                  <a:extLst>
                    <a:ext uri="{9D8B030D-6E8A-4147-A177-3AD203B41FA5}">
                      <a16:colId xmlns:a16="http://schemas.microsoft.com/office/drawing/2014/main" val="939711622"/>
                    </a:ext>
                  </a:extLst>
                </a:gridCol>
                <a:gridCol w="4672584">
                  <a:extLst>
                    <a:ext uri="{9D8B030D-6E8A-4147-A177-3AD203B41FA5}">
                      <a16:colId xmlns:a16="http://schemas.microsoft.com/office/drawing/2014/main" val="2479229455"/>
                    </a:ext>
                  </a:extLst>
                </a:gridCol>
                <a:gridCol w="1106424">
                  <a:extLst>
                    <a:ext uri="{9D8B030D-6E8A-4147-A177-3AD203B41FA5}">
                      <a16:colId xmlns:a16="http://schemas.microsoft.com/office/drawing/2014/main" val="2822488092"/>
                    </a:ext>
                  </a:extLst>
                </a:gridCol>
                <a:gridCol w="1078992">
                  <a:extLst>
                    <a:ext uri="{9D8B030D-6E8A-4147-A177-3AD203B41FA5}">
                      <a16:colId xmlns:a16="http://schemas.microsoft.com/office/drawing/2014/main" val="1347929745"/>
                    </a:ext>
                  </a:extLst>
                </a:gridCol>
                <a:gridCol w="969263">
                  <a:extLst>
                    <a:ext uri="{9D8B030D-6E8A-4147-A177-3AD203B41FA5}">
                      <a16:colId xmlns:a16="http://schemas.microsoft.com/office/drawing/2014/main" val="3686068581"/>
                    </a:ext>
                  </a:extLst>
                </a:gridCol>
              </a:tblGrid>
              <a:tr h="975111">
                <a:tc>
                  <a:txBody>
                    <a:bodyPr/>
                    <a:lstStyle/>
                    <a:p>
                      <a:pPr algn="r" rtl="1">
                        <a:lnSpc>
                          <a:spcPct val="115000"/>
                        </a:lnSpc>
                        <a:spcAft>
                          <a:spcPts val="0"/>
                        </a:spcAft>
                      </a:pPr>
                      <a:r>
                        <a:rPr lang="he-IL" sz="1400">
                          <a:effectLst/>
                        </a:rPr>
                        <a:t>נושא</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r" rtl="1">
                        <a:lnSpc>
                          <a:spcPct val="115000"/>
                        </a:lnSpc>
                        <a:spcAft>
                          <a:spcPts val="0"/>
                        </a:spcAft>
                      </a:pPr>
                      <a:r>
                        <a:rPr lang="en-US" sz="1400">
                          <a:effectLst/>
                        </a:rPr>
                        <a:t> </a:t>
                      </a:r>
                      <a:r>
                        <a:rPr lang="he-IL" sz="1400">
                          <a:effectLst/>
                        </a:rPr>
                        <a:t>שלב/ אבן דרך</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r" rtl="1">
                        <a:lnSpc>
                          <a:spcPct val="115000"/>
                        </a:lnSpc>
                        <a:spcAft>
                          <a:spcPts val="0"/>
                        </a:spcAft>
                      </a:pPr>
                      <a:r>
                        <a:rPr lang="he-IL" sz="1400">
                          <a:effectLst/>
                        </a:rPr>
                        <a:t>אומדן תכנון (ללא מע"מ)</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r" rtl="1">
                        <a:lnSpc>
                          <a:spcPct val="115000"/>
                        </a:lnSpc>
                        <a:spcAft>
                          <a:spcPts val="0"/>
                        </a:spcAft>
                      </a:pPr>
                      <a:r>
                        <a:rPr lang="he-IL" sz="1400">
                          <a:effectLst/>
                        </a:rPr>
                        <a:t>אומדן תכנון (כולל מע"מ)</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r" rtl="1">
                        <a:lnSpc>
                          <a:spcPct val="115000"/>
                        </a:lnSpc>
                        <a:spcAft>
                          <a:spcPts val="0"/>
                        </a:spcAft>
                      </a:pPr>
                      <a:r>
                        <a:rPr lang="he-IL" sz="1400">
                          <a:effectLst/>
                        </a:rPr>
                        <a:t>התפלגות</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extLst>
                  <a:ext uri="{0D108BD9-81ED-4DB2-BD59-A6C34878D82A}">
                    <a16:rowId xmlns:a16="http://schemas.microsoft.com/office/drawing/2014/main" val="1121607614"/>
                  </a:ext>
                </a:extLst>
              </a:tr>
              <a:tr h="142063">
                <a:tc rowSpan="5">
                  <a:txBody>
                    <a:bodyPr/>
                    <a:lstStyle/>
                    <a:p>
                      <a:pPr algn="r" rtl="1">
                        <a:lnSpc>
                          <a:spcPct val="115000"/>
                        </a:lnSpc>
                        <a:spcAft>
                          <a:spcPts val="0"/>
                        </a:spcAft>
                      </a:pPr>
                      <a:r>
                        <a:rPr lang="he-IL" sz="1400">
                          <a:effectLst/>
                        </a:rPr>
                        <a:t>הרחבת התכנון</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marL="342900" lvl="0" indent="-342900" algn="r" rtl="1">
                        <a:lnSpc>
                          <a:spcPct val="115000"/>
                        </a:lnSpc>
                        <a:spcAft>
                          <a:spcPts val="0"/>
                        </a:spcAft>
                        <a:buFont typeface="+mj-cs"/>
                        <a:buAutoNum type="hebrew2Minus"/>
                      </a:pPr>
                      <a:r>
                        <a:rPr lang="he-IL" sz="1400">
                          <a:effectLst/>
                        </a:rPr>
                        <a:t>עדכון תכנית בינוי קמפוס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0">
                        <a:lnSpc>
                          <a:spcPct val="115000"/>
                        </a:lnSpc>
                        <a:spcAft>
                          <a:spcPts val="0"/>
                        </a:spcAft>
                      </a:pPr>
                      <a:r>
                        <a:rPr lang="en-US" sz="1400">
                          <a:effectLst/>
                        </a:rPr>
                        <a:t>157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b"/>
                </a:tc>
                <a:tc>
                  <a:txBody>
                    <a:bodyPr/>
                    <a:lstStyle/>
                    <a:p>
                      <a:pPr algn="ctr" rtl="1">
                        <a:lnSpc>
                          <a:spcPct val="115000"/>
                        </a:lnSpc>
                        <a:spcAft>
                          <a:spcPts val="0"/>
                        </a:spcAft>
                      </a:pPr>
                      <a:r>
                        <a:rPr lang="en-US" sz="1400">
                          <a:effectLst/>
                        </a:rPr>
                        <a:t>184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a:effectLst/>
                        </a:rPr>
                        <a:t>34%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b"/>
                </a:tc>
                <a:extLst>
                  <a:ext uri="{0D108BD9-81ED-4DB2-BD59-A6C34878D82A}">
                    <a16:rowId xmlns:a16="http://schemas.microsoft.com/office/drawing/2014/main" val="1821512793"/>
                  </a:ext>
                </a:extLst>
              </a:tr>
              <a:tr h="272132">
                <a:tc vMerge="1">
                  <a:txBody>
                    <a:bodyPr/>
                    <a:lstStyle/>
                    <a:p>
                      <a:pPr rtl="1"/>
                      <a:endParaRPr lang="he-IL"/>
                    </a:p>
                  </a:txBody>
                  <a:tcPr/>
                </a:tc>
                <a:tc>
                  <a:txBody>
                    <a:bodyPr/>
                    <a:lstStyle/>
                    <a:p>
                      <a:pPr marL="342900" lvl="0" indent="-342900" algn="r" rtl="1">
                        <a:lnSpc>
                          <a:spcPct val="115000"/>
                        </a:lnSpc>
                        <a:spcAft>
                          <a:spcPts val="0"/>
                        </a:spcAft>
                        <a:buFont typeface="+mj-cs"/>
                        <a:buAutoNum type="hebrew2Minus"/>
                      </a:pPr>
                      <a:r>
                        <a:rPr lang="he-IL" sz="1400">
                          <a:effectLst/>
                        </a:rPr>
                        <a:t>תכנון שינויים במבנה ומעבדות ותיאומי תכנון פרויקט הקינט</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a:effectLst/>
                        </a:rPr>
                        <a:t>205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b"/>
                </a:tc>
                <a:tc>
                  <a:txBody>
                    <a:bodyPr/>
                    <a:lstStyle/>
                    <a:p>
                      <a:pPr algn="ctr" rtl="1">
                        <a:lnSpc>
                          <a:spcPct val="115000"/>
                        </a:lnSpc>
                        <a:spcAft>
                          <a:spcPts val="0"/>
                        </a:spcAft>
                      </a:pPr>
                      <a:r>
                        <a:rPr lang="en-US" sz="1400">
                          <a:effectLst/>
                        </a:rPr>
                        <a:t>240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a:effectLst/>
                        </a:rPr>
                        <a:t>44%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b"/>
                </a:tc>
                <a:extLst>
                  <a:ext uri="{0D108BD9-81ED-4DB2-BD59-A6C34878D82A}">
                    <a16:rowId xmlns:a16="http://schemas.microsoft.com/office/drawing/2014/main" val="2716411645"/>
                  </a:ext>
                </a:extLst>
              </a:tr>
              <a:tr h="272132">
                <a:tc vMerge="1">
                  <a:txBody>
                    <a:bodyPr/>
                    <a:lstStyle/>
                    <a:p>
                      <a:pPr rtl="1"/>
                      <a:endParaRPr lang="he-IL"/>
                    </a:p>
                  </a:txBody>
                  <a:tcPr/>
                </a:tc>
                <a:tc>
                  <a:txBody>
                    <a:bodyPr/>
                    <a:lstStyle/>
                    <a:p>
                      <a:pPr marL="342900" lvl="0" indent="-342900" algn="r" rtl="1">
                        <a:lnSpc>
                          <a:spcPct val="115000"/>
                        </a:lnSpc>
                        <a:spcAft>
                          <a:spcPts val="0"/>
                        </a:spcAft>
                        <a:buFont typeface="+mj-cs"/>
                        <a:buAutoNum type="hebrew2Minus"/>
                      </a:pPr>
                      <a:r>
                        <a:rPr lang="he-IL" sz="1400">
                          <a:effectLst/>
                        </a:rPr>
                        <a:t>פרוגרמה מערך התאמת דרכי גישה למבקרים בפרויקט הטונה</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a:effectLst/>
                        </a:rPr>
                        <a:t>51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b"/>
                </a:tc>
                <a:tc>
                  <a:txBody>
                    <a:bodyPr/>
                    <a:lstStyle/>
                    <a:p>
                      <a:pPr algn="ctr" rtl="1">
                        <a:lnSpc>
                          <a:spcPct val="115000"/>
                        </a:lnSpc>
                        <a:spcAft>
                          <a:spcPts val="0"/>
                        </a:spcAft>
                      </a:pPr>
                      <a:r>
                        <a:rPr lang="en-US" sz="1400">
                          <a:effectLst/>
                        </a:rPr>
                        <a:t>60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a:effectLst/>
                        </a:rPr>
                        <a:t>11%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b"/>
                </a:tc>
                <a:extLst>
                  <a:ext uri="{0D108BD9-81ED-4DB2-BD59-A6C34878D82A}">
                    <a16:rowId xmlns:a16="http://schemas.microsoft.com/office/drawing/2014/main" val="3913305515"/>
                  </a:ext>
                </a:extLst>
              </a:tr>
              <a:tr h="272132">
                <a:tc vMerge="1">
                  <a:txBody>
                    <a:bodyPr/>
                    <a:lstStyle/>
                    <a:p>
                      <a:pPr rtl="1"/>
                      <a:endParaRPr lang="he-IL"/>
                    </a:p>
                  </a:txBody>
                  <a:tcPr/>
                </a:tc>
                <a:tc>
                  <a:txBody>
                    <a:bodyPr/>
                    <a:lstStyle/>
                    <a:p>
                      <a:pPr marL="342900" lvl="0" indent="-342900" algn="r" rtl="1">
                        <a:lnSpc>
                          <a:spcPct val="115000"/>
                        </a:lnSpc>
                        <a:spcAft>
                          <a:spcPts val="0"/>
                        </a:spcAft>
                        <a:buFont typeface="+mj-cs"/>
                        <a:buAutoNum type="hebrew2Minus"/>
                      </a:pPr>
                      <a:r>
                        <a:rPr lang="he-IL" sz="1400">
                          <a:effectLst/>
                        </a:rPr>
                        <a:t>חוו"ד קונסטרוקציה ובדיקת הכרזת קינט</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a:effectLst/>
                        </a:rPr>
                        <a:t>51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b"/>
                </a:tc>
                <a:tc>
                  <a:txBody>
                    <a:bodyPr/>
                    <a:lstStyle/>
                    <a:p>
                      <a:pPr algn="ctr" rtl="1">
                        <a:lnSpc>
                          <a:spcPct val="115000"/>
                        </a:lnSpc>
                        <a:spcAft>
                          <a:spcPts val="0"/>
                        </a:spcAft>
                      </a:pPr>
                      <a:r>
                        <a:rPr lang="en-US" sz="1400">
                          <a:effectLst/>
                        </a:rPr>
                        <a:t>60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a:effectLst/>
                        </a:rPr>
                        <a:t>11%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b"/>
                </a:tc>
                <a:extLst>
                  <a:ext uri="{0D108BD9-81ED-4DB2-BD59-A6C34878D82A}">
                    <a16:rowId xmlns:a16="http://schemas.microsoft.com/office/drawing/2014/main" val="3254811565"/>
                  </a:ext>
                </a:extLst>
              </a:tr>
              <a:tr h="142063">
                <a:tc vMerge="1">
                  <a:txBody>
                    <a:bodyPr/>
                    <a:lstStyle/>
                    <a:p>
                      <a:pPr rtl="1"/>
                      <a:endParaRPr lang="he-IL"/>
                    </a:p>
                  </a:txBody>
                  <a:tcPr/>
                </a:tc>
                <a:tc>
                  <a:txBody>
                    <a:bodyPr/>
                    <a:lstStyle/>
                    <a:p>
                      <a:pPr algn="r" rtl="1">
                        <a:lnSpc>
                          <a:spcPct val="115000"/>
                        </a:lnSpc>
                        <a:spcAft>
                          <a:spcPts val="0"/>
                        </a:spcAft>
                      </a:pPr>
                      <a:r>
                        <a:rPr lang="he-IL" sz="1400">
                          <a:effectLst/>
                        </a:rPr>
                        <a:t>סה"כ עדכון והרחבת התכנון</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a:effectLst/>
                        </a:rPr>
                        <a:t>544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a:effectLst/>
                        </a:rPr>
                        <a:t>100%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extLst>
                  <a:ext uri="{0D108BD9-81ED-4DB2-BD59-A6C34878D82A}">
                    <a16:rowId xmlns:a16="http://schemas.microsoft.com/office/drawing/2014/main" val="2792243717"/>
                  </a:ext>
                </a:extLst>
              </a:tr>
              <a:tr h="132336">
                <a:tc>
                  <a:txBody>
                    <a:bodyPr/>
                    <a:lstStyle/>
                    <a:p>
                      <a:pPr algn="r" rtl="1">
                        <a:lnSpc>
                          <a:spcPct val="115000"/>
                        </a:lnSpc>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tc>
                <a:tc>
                  <a:txBody>
                    <a:bodyPr/>
                    <a:lstStyle/>
                    <a:p>
                      <a:pPr algn="r" rtl="1">
                        <a:lnSpc>
                          <a:spcPct val="115000"/>
                        </a:lnSpc>
                        <a:spcAft>
                          <a:spcPts val="0"/>
                        </a:spcAft>
                      </a:pPr>
                      <a:r>
                        <a:rPr lang="he-IL"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extLst>
                  <a:ext uri="{0D108BD9-81ED-4DB2-BD59-A6C34878D82A}">
                    <a16:rowId xmlns:a16="http://schemas.microsoft.com/office/drawing/2014/main" val="4219273239"/>
                  </a:ext>
                </a:extLst>
              </a:tr>
              <a:tr h="272132">
                <a:tc rowSpan="4">
                  <a:txBody>
                    <a:bodyPr/>
                    <a:lstStyle/>
                    <a:p>
                      <a:pPr algn="r" rtl="1">
                        <a:lnSpc>
                          <a:spcPct val="115000"/>
                        </a:lnSpc>
                        <a:spcAft>
                          <a:spcPts val="0"/>
                        </a:spcAft>
                      </a:pPr>
                      <a:r>
                        <a:rPr lang="he-IL" sz="1400">
                          <a:effectLst/>
                        </a:rPr>
                        <a:t>האצת המו"פ</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r" rtl="1">
                        <a:lnSpc>
                          <a:spcPct val="115000"/>
                        </a:lnSpc>
                        <a:spcAft>
                          <a:spcPts val="0"/>
                        </a:spcAft>
                      </a:pPr>
                      <a:r>
                        <a:rPr lang="he-IL" sz="1400">
                          <a:effectLst/>
                        </a:rPr>
                        <a:t>צירוף פרויקטור לתכנית המו"פ (36 חודש, לפחות 1/2 משרה)</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he-IL" sz="1400">
                          <a:effectLst/>
                        </a:rPr>
                        <a:t>360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he-IL" sz="1400">
                          <a:effectLst/>
                        </a:rPr>
                        <a:t>38%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extLst>
                  <a:ext uri="{0D108BD9-81ED-4DB2-BD59-A6C34878D82A}">
                    <a16:rowId xmlns:a16="http://schemas.microsoft.com/office/drawing/2014/main" val="2346057928"/>
                  </a:ext>
                </a:extLst>
              </a:tr>
              <a:tr h="272132">
                <a:tc vMerge="1">
                  <a:txBody>
                    <a:bodyPr/>
                    <a:lstStyle/>
                    <a:p>
                      <a:pPr rtl="1"/>
                      <a:endParaRPr lang="he-IL"/>
                    </a:p>
                  </a:txBody>
                  <a:tcPr/>
                </a:tc>
                <a:tc>
                  <a:txBody>
                    <a:bodyPr/>
                    <a:lstStyle/>
                    <a:p>
                      <a:pPr algn="r" rtl="1">
                        <a:lnSpc>
                          <a:spcPct val="115000"/>
                        </a:lnSpc>
                        <a:spcAft>
                          <a:spcPts val="0"/>
                        </a:spcAft>
                      </a:pPr>
                      <a:r>
                        <a:rPr lang="he-IL" sz="1400">
                          <a:effectLst/>
                        </a:rPr>
                        <a:t>יבוא ביצים, גידול לרוולי והתחלת בניית להקת רבייה</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he-IL" sz="1400">
                          <a:effectLst/>
                        </a:rPr>
                        <a:t>256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he-IL" sz="1400">
                          <a:effectLst/>
                        </a:rPr>
                        <a:t>300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he-IL" sz="1400">
                          <a:effectLst/>
                        </a:rPr>
                        <a:t>31%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extLst>
                  <a:ext uri="{0D108BD9-81ED-4DB2-BD59-A6C34878D82A}">
                    <a16:rowId xmlns:a16="http://schemas.microsoft.com/office/drawing/2014/main" val="197951919"/>
                  </a:ext>
                </a:extLst>
              </a:tr>
              <a:tr h="272132">
                <a:tc vMerge="1">
                  <a:txBody>
                    <a:bodyPr/>
                    <a:lstStyle/>
                    <a:p>
                      <a:pPr rtl="1"/>
                      <a:endParaRPr lang="he-IL"/>
                    </a:p>
                  </a:txBody>
                  <a:tcPr/>
                </a:tc>
                <a:tc>
                  <a:txBody>
                    <a:bodyPr/>
                    <a:lstStyle/>
                    <a:p>
                      <a:pPr algn="r" rtl="1">
                        <a:lnSpc>
                          <a:spcPct val="115000"/>
                        </a:lnSpc>
                        <a:spcAft>
                          <a:spcPts val="0"/>
                        </a:spcAft>
                      </a:pPr>
                      <a:r>
                        <a:rPr lang="he-IL" sz="1400">
                          <a:effectLst/>
                        </a:rPr>
                        <a:t>ניסיונות בשרשרת מזון (רוטיפרים, צילאטים, קופפודים)</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he-IL" sz="1400">
                          <a:effectLst/>
                        </a:rPr>
                        <a:t>253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he-IL" sz="1400">
                          <a:effectLst/>
                        </a:rPr>
                        <a:t>296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he-IL" sz="1400">
                          <a:effectLst/>
                        </a:rPr>
                        <a:t>31%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extLst>
                  <a:ext uri="{0D108BD9-81ED-4DB2-BD59-A6C34878D82A}">
                    <a16:rowId xmlns:a16="http://schemas.microsoft.com/office/drawing/2014/main" val="2745749144"/>
                  </a:ext>
                </a:extLst>
              </a:tr>
              <a:tr h="272132">
                <a:tc vMerge="1">
                  <a:txBody>
                    <a:bodyPr/>
                    <a:lstStyle/>
                    <a:p>
                      <a:pPr rtl="1"/>
                      <a:endParaRPr lang="he-IL"/>
                    </a:p>
                  </a:txBody>
                  <a:tcPr/>
                </a:tc>
                <a:tc>
                  <a:txBody>
                    <a:bodyPr/>
                    <a:lstStyle/>
                    <a:p>
                      <a:pPr algn="r" rtl="1">
                        <a:lnSpc>
                          <a:spcPct val="115000"/>
                        </a:lnSpc>
                        <a:spcAft>
                          <a:spcPts val="0"/>
                        </a:spcAft>
                      </a:pPr>
                      <a:r>
                        <a:rPr lang="he-IL" sz="1400">
                          <a:effectLst/>
                        </a:rPr>
                        <a:t>סה"כ האצת המו"פ</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he-IL" sz="1400">
                          <a:effectLst/>
                        </a:rPr>
                        <a:t>959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he-IL" sz="1400">
                          <a:effectLst/>
                        </a:rPr>
                        <a:t>100%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extLst>
                  <a:ext uri="{0D108BD9-81ED-4DB2-BD59-A6C34878D82A}">
                    <a16:rowId xmlns:a16="http://schemas.microsoft.com/office/drawing/2014/main" val="2440541350"/>
                  </a:ext>
                </a:extLst>
              </a:tr>
              <a:tr h="141651">
                <a:tc>
                  <a:txBody>
                    <a:bodyPr/>
                    <a:lstStyle/>
                    <a:p>
                      <a:pPr algn="r" rtl="1">
                        <a:lnSpc>
                          <a:spcPct val="115000"/>
                        </a:lnSpc>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tc>
                <a:tc>
                  <a:txBody>
                    <a:bodyPr/>
                    <a:lstStyle/>
                    <a:p>
                      <a:pPr algn="r" rtl="1">
                        <a:lnSpc>
                          <a:spcPct val="115000"/>
                        </a:lnSpc>
                        <a:spcAft>
                          <a:spcPts val="0"/>
                        </a:spcAft>
                      </a:pPr>
                      <a:r>
                        <a:rPr lang="he-IL" sz="1400">
                          <a:effectLst/>
                        </a:rPr>
                        <a:t>סה"כ הרחבת התקשרות</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he-IL" sz="1400">
                          <a:effectLst/>
                        </a:rPr>
                        <a:t>1,500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tc>
                  <a:txBody>
                    <a:bodyPr/>
                    <a:lstStyle/>
                    <a:p>
                      <a:pPr algn="ctr" rtl="1">
                        <a:lnSpc>
                          <a:spcPct val="115000"/>
                        </a:lnSpc>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376" marR="53376" marT="0" marB="0" anchor="ctr"/>
                </a:tc>
                <a:extLst>
                  <a:ext uri="{0D108BD9-81ED-4DB2-BD59-A6C34878D82A}">
                    <a16:rowId xmlns:a16="http://schemas.microsoft.com/office/drawing/2014/main" val="3681126893"/>
                  </a:ext>
                </a:extLst>
              </a:tr>
            </a:tbl>
          </a:graphicData>
        </a:graphic>
      </p:graphicFrame>
    </p:spTree>
    <p:extLst>
      <p:ext uri="{BB962C8B-B14F-4D97-AF65-F5344CB8AC3E}">
        <p14:creationId xmlns:p14="http://schemas.microsoft.com/office/powerpoint/2010/main" val="10592190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929640" y="251608"/>
            <a:ext cx="10515600" cy="1325563"/>
          </a:xfrm>
        </p:spPr>
        <p:txBody>
          <a:bodyPr>
            <a:normAutofit/>
          </a:bodyPr>
          <a:lstStyle/>
          <a:p>
            <a:r>
              <a:rPr lang="he-IL" sz="3200" u="sng" dirty="0" smtClean="0"/>
              <a:t>מקורות תקציב </a:t>
            </a:r>
            <a:r>
              <a:rPr lang="he-IL" sz="3200" u="sng" dirty="0" err="1" smtClean="0"/>
              <a:t>חיא"ל</a:t>
            </a:r>
            <a:r>
              <a:rPr lang="he-IL" sz="3200" u="sng" dirty="0" smtClean="0"/>
              <a:t> לפרויקט הטונה – הסכמים עם משרד החקלאות</a:t>
            </a:r>
            <a:endParaRPr lang="he-IL" sz="3200" u="sng" dirty="0"/>
          </a:p>
        </p:txBody>
      </p:sp>
      <p:graphicFrame>
        <p:nvGraphicFramePr>
          <p:cNvPr id="5" name="מציין מיקום תוכן 4"/>
          <p:cNvGraphicFramePr>
            <a:graphicFrameLocks noGrp="1"/>
          </p:cNvGraphicFramePr>
          <p:nvPr>
            <p:ph idx="1"/>
            <p:extLst>
              <p:ext uri="{D42A27DB-BD31-4B8C-83A1-F6EECF244321}">
                <p14:modId xmlns:p14="http://schemas.microsoft.com/office/powerpoint/2010/main" val="655397860"/>
              </p:ext>
            </p:extLst>
          </p:nvPr>
        </p:nvGraphicFramePr>
        <p:xfrm>
          <a:off x="2337172" y="2060849"/>
          <a:ext cx="8943534" cy="2167851"/>
        </p:xfrm>
        <a:graphic>
          <a:graphicData uri="http://schemas.openxmlformats.org/drawingml/2006/table">
            <a:tbl>
              <a:tblPr rtl="1" firstRow="1" firstCol="1" bandRow="1"/>
              <a:tblGrid>
                <a:gridCol w="264080">
                  <a:extLst>
                    <a:ext uri="{9D8B030D-6E8A-4147-A177-3AD203B41FA5}">
                      <a16:colId xmlns:a16="http://schemas.microsoft.com/office/drawing/2014/main" val="890049455"/>
                    </a:ext>
                  </a:extLst>
                </a:gridCol>
                <a:gridCol w="2691931">
                  <a:extLst>
                    <a:ext uri="{9D8B030D-6E8A-4147-A177-3AD203B41FA5}">
                      <a16:colId xmlns:a16="http://schemas.microsoft.com/office/drawing/2014/main" val="3972795530"/>
                    </a:ext>
                  </a:extLst>
                </a:gridCol>
                <a:gridCol w="1026194">
                  <a:extLst>
                    <a:ext uri="{9D8B030D-6E8A-4147-A177-3AD203B41FA5}">
                      <a16:colId xmlns:a16="http://schemas.microsoft.com/office/drawing/2014/main" val="3384628250"/>
                    </a:ext>
                  </a:extLst>
                </a:gridCol>
                <a:gridCol w="1138316">
                  <a:extLst>
                    <a:ext uri="{9D8B030D-6E8A-4147-A177-3AD203B41FA5}">
                      <a16:colId xmlns:a16="http://schemas.microsoft.com/office/drawing/2014/main" val="2474363144"/>
                    </a:ext>
                  </a:extLst>
                </a:gridCol>
                <a:gridCol w="1119689">
                  <a:extLst>
                    <a:ext uri="{9D8B030D-6E8A-4147-A177-3AD203B41FA5}">
                      <a16:colId xmlns:a16="http://schemas.microsoft.com/office/drawing/2014/main" val="2930778249"/>
                    </a:ext>
                  </a:extLst>
                </a:gridCol>
                <a:gridCol w="1138318">
                  <a:extLst>
                    <a:ext uri="{9D8B030D-6E8A-4147-A177-3AD203B41FA5}">
                      <a16:colId xmlns:a16="http://schemas.microsoft.com/office/drawing/2014/main" val="3461757887"/>
                    </a:ext>
                  </a:extLst>
                </a:gridCol>
                <a:gridCol w="166607">
                  <a:extLst>
                    <a:ext uri="{9D8B030D-6E8A-4147-A177-3AD203B41FA5}">
                      <a16:colId xmlns:a16="http://schemas.microsoft.com/office/drawing/2014/main" val="2106463961"/>
                    </a:ext>
                  </a:extLst>
                </a:gridCol>
                <a:gridCol w="643543">
                  <a:extLst>
                    <a:ext uri="{9D8B030D-6E8A-4147-A177-3AD203B41FA5}">
                      <a16:colId xmlns:a16="http://schemas.microsoft.com/office/drawing/2014/main" val="3263659441"/>
                    </a:ext>
                  </a:extLst>
                </a:gridCol>
                <a:gridCol w="754856">
                  <a:extLst>
                    <a:ext uri="{9D8B030D-6E8A-4147-A177-3AD203B41FA5}">
                      <a16:colId xmlns:a16="http://schemas.microsoft.com/office/drawing/2014/main" val="173636504"/>
                    </a:ext>
                  </a:extLst>
                </a:gridCol>
              </a:tblGrid>
              <a:tr h="170796">
                <a:tc>
                  <a:txBody>
                    <a:bodyPr/>
                    <a:lstStyle/>
                    <a:p>
                      <a:pPr rtl="1">
                        <a:lnSpc>
                          <a:spcPct val="107000"/>
                        </a:lnSpc>
                      </a:pPr>
                      <a:endParaRPr lang="en-US" sz="1400">
                        <a:effectLst/>
                        <a:latin typeface="Calibri" panose="020F0502020204030204" pitchFamily="34" charset="0"/>
                        <a:cs typeface="Arial" panose="020B0604020202020204" pitchFamily="34" charset="0"/>
                      </a:endParaRPr>
                    </a:p>
                  </a:txBody>
                  <a:tcPr marL="65295" marR="65295"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he-IL" sz="1400" b="1"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סעיף</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he-IL" sz="14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הסכם1 - 4 מלש"ח</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he-IL" sz="14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הסכם2 - 19 מלש"ח</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he-IL" sz="14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סה"כ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he-IL"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בניה פעולות</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rtl="1">
                        <a:lnSpc>
                          <a:spcPct val="107000"/>
                        </a:lnSpc>
                      </a:pPr>
                      <a:endParaRPr lang="en-US" sz="1400">
                        <a:effectLst/>
                        <a:latin typeface="Calibri" panose="020F0502020204030204" pitchFamily="34" charset="0"/>
                        <a:cs typeface="Arial" panose="020B0604020202020204" pitchFamily="34" charset="0"/>
                      </a:endParaRPr>
                    </a:p>
                  </a:txBody>
                  <a:tcPr marL="65295" marR="65295" marT="0" marB="0" anchor="ctr">
                    <a:lnL>
                      <a:noFill/>
                    </a:lnL>
                    <a:lnR>
                      <a:noFill/>
                    </a:lnR>
                    <a:lnT>
                      <a:noFill/>
                    </a:lnT>
                    <a:lnB>
                      <a:noFill/>
                    </a:lnB>
                  </a:tcPr>
                </a:tc>
                <a:tc>
                  <a:txBody>
                    <a:bodyPr/>
                    <a:lstStyle/>
                    <a:p>
                      <a:pPr rtl="1">
                        <a:lnSpc>
                          <a:spcPct val="107000"/>
                        </a:lnSpc>
                      </a:pPr>
                      <a:endParaRPr lang="en-US" sz="1400">
                        <a:effectLst/>
                        <a:latin typeface="Calibri" panose="020F0502020204030204" pitchFamily="34" charset="0"/>
                        <a:cs typeface="Arial" panose="020B0604020202020204" pitchFamily="34" charset="0"/>
                      </a:endParaRPr>
                    </a:p>
                  </a:txBody>
                  <a:tcPr marL="65295" marR="6529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rtl="1">
                        <a:lnSpc>
                          <a:spcPct val="107000"/>
                        </a:lnSpc>
                      </a:pPr>
                      <a:endParaRPr lang="en-US" sz="1400">
                        <a:effectLst/>
                        <a:latin typeface="Calibri" panose="020F0502020204030204" pitchFamily="34" charset="0"/>
                        <a:cs typeface="Arial" panose="020B0604020202020204" pitchFamily="34" charset="0"/>
                      </a:endParaRPr>
                    </a:p>
                  </a:txBody>
                  <a:tcPr marL="65295" marR="65295"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6049439"/>
                  </a:ext>
                </a:extLst>
              </a:tr>
              <a:tr h="232160">
                <a:tc>
                  <a:txBody>
                    <a:bodyPr/>
                    <a:lstStyle/>
                    <a:p>
                      <a:pPr algn="l" rtl="1">
                        <a:lnSpc>
                          <a:spcPct val="107000"/>
                        </a:lnSpc>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he-IL" sz="1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גמר עבודות תכנון מפורט ואישור תכניות</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592,500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2,850,000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3,442,500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rtl="1">
                        <a:lnSpc>
                          <a:spcPct val="107000"/>
                        </a:lnSpc>
                        <a:spcAft>
                          <a:spcPts val="0"/>
                        </a:spcAft>
                      </a:pPr>
                      <a:r>
                        <a:rPr lang="en-US" sz="14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20,655,000</a:t>
                      </a:r>
                    </a:p>
                    <a:p>
                      <a:pPr algn="ctr" rtl="1">
                        <a:lnSpc>
                          <a:spcPct val="107000"/>
                        </a:lnSpc>
                        <a:spcAft>
                          <a:spcPts val="0"/>
                        </a:spcAft>
                      </a:pPr>
                      <a:endParaRPr lang="en-US" sz="300" dirty="0" smtClean="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he-IL" sz="1100" dirty="0" smtClean="0">
                          <a:solidFill>
                            <a:srgbClr val="000000"/>
                          </a:solidFill>
                          <a:effectLst/>
                          <a:latin typeface="Arial" panose="020B0604020202020204" pitchFamily="34" charset="0"/>
                          <a:ea typeface="Calibri" panose="020F0502020204030204" pitchFamily="34" charset="0"/>
                          <a:cs typeface="Arial" panose="020B0604020202020204" pitchFamily="34" charset="0"/>
                        </a:rPr>
                        <a:t>(17,212,50</a:t>
                      </a:r>
                      <a:r>
                        <a:rPr lang="he-IL" sz="1100" baseline="0" dirty="0" smtClean="0">
                          <a:solidFill>
                            <a:srgbClr val="000000"/>
                          </a:solidFill>
                          <a:effectLst/>
                          <a:latin typeface="Arial" panose="020B0604020202020204" pitchFamily="34" charset="0"/>
                          <a:ea typeface="Calibri" panose="020F0502020204030204" pitchFamily="34" charset="0"/>
                          <a:cs typeface="Arial" panose="020B0604020202020204" pitchFamily="34" charset="0"/>
                        </a:rPr>
                        <a:t>0 לבניה)</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lnSpc>
                          <a:spcPct val="107000"/>
                        </a:lnSpc>
                      </a:pPr>
                      <a:endParaRPr lang="en-US" sz="1400">
                        <a:effectLst/>
                        <a:latin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1">
                        <a:lnSpc>
                          <a:spcPct val="107000"/>
                        </a:lnSpc>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rtl="1">
                        <a:lnSpc>
                          <a:spcPct val="107000"/>
                        </a:lnSpc>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90</a:t>
                      </a:r>
                      <a:r>
                        <a:rPr lang="en-US" sz="14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p>
                    <a:p>
                      <a:pPr algn="ctr" rtl="1">
                        <a:lnSpc>
                          <a:spcPct val="107000"/>
                        </a:lnSpc>
                        <a:spcAft>
                          <a:spcPts val="0"/>
                        </a:spcAft>
                      </a:pPr>
                      <a:endParaRPr lang="en-US" sz="300" dirty="0" smtClean="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marL="0" marR="0" indent="0" algn="ctr" defTabSz="914400" rtl="1" eaLnBrk="1" fontAlgn="auto" latinLnBrk="0" hangingPunct="1">
                        <a:lnSpc>
                          <a:spcPct val="107000"/>
                        </a:lnSpc>
                        <a:spcBef>
                          <a:spcPts val="0"/>
                        </a:spcBef>
                        <a:spcAft>
                          <a:spcPts val="0"/>
                        </a:spcAft>
                        <a:buClrTx/>
                        <a:buSzTx/>
                        <a:buFontTx/>
                        <a:buNone/>
                        <a:tabLst/>
                        <a:defRPr/>
                      </a:pPr>
                      <a:r>
                        <a:rPr lang="he-IL" sz="1100" dirty="0" smtClean="0">
                          <a:solidFill>
                            <a:srgbClr val="000000"/>
                          </a:solidFill>
                          <a:effectLst/>
                          <a:latin typeface="Arial" panose="020B0604020202020204" pitchFamily="34" charset="0"/>
                          <a:ea typeface="Calibri" panose="020F0502020204030204" pitchFamily="34" charset="0"/>
                          <a:cs typeface="+mn-cs"/>
                        </a:rPr>
                        <a:t>(75% </a:t>
                      </a:r>
                      <a:r>
                        <a:rPr lang="he-IL" sz="1100" baseline="0" dirty="0" smtClean="0">
                          <a:solidFill>
                            <a:srgbClr val="000000"/>
                          </a:solidFill>
                          <a:effectLst/>
                          <a:latin typeface="Arial" panose="020B0604020202020204" pitchFamily="34" charset="0"/>
                          <a:ea typeface="Calibri" panose="020F0502020204030204" pitchFamily="34" charset="0"/>
                          <a:cs typeface="+mn-cs"/>
                        </a:rPr>
                        <a:t>לבניה)</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2894410"/>
                  </a:ext>
                </a:extLst>
              </a:tr>
              <a:tr h="224905">
                <a:tc>
                  <a:txBody>
                    <a:bodyPr/>
                    <a:lstStyle/>
                    <a:p>
                      <a:pPr algn="l" rtl="1">
                        <a:lnSpc>
                          <a:spcPct val="107000"/>
                        </a:lnSpc>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he-IL" sz="1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גמר עבודות הנדסה אזרחית</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2,172,500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10,450,000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12,622,500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rtl="1">
                        <a:lnSpc>
                          <a:spcPct val="107000"/>
                        </a:lnSpc>
                      </a:pPr>
                      <a:endParaRPr lang="en-US" sz="1400">
                        <a:effectLst/>
                        <a:latin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1">
                        <a:lnSpc>
                          <a:spcPct val="107000"/>
                        </a:lnSpc>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he-IL"/>
                    </a:p>
                  </a:txBody>
                  <a:tcPr/>
                </a:tc>
                <a:extLst>
                  <a:ext uri="{0D108BD9-81ED-4DB2-BD59-A6C34878D82A}">
                    <a16:rowId xmlns:a16="http://schemas.microsoft.com/office/drawing/2014/main" val="3366647789"/>
                  </a:ext>
                </a:extLst>
              </a:tr>
              <a:tr h="217650">
                <a:tc>
                  <a:txBody>
                    <a:bodyPr/>
                    <a:lstStyle/>
                    <a:p>
                      <a:pPr algn="l" rtl="1">
                        <a:lnSpc>
                          <a:spcPct val="107000"/>
                        </a:lnSpc>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he-IL" sz="1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גמר התקנת ציוד והפעלת מערכות</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790,000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3,800,000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4,590,000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rtl="1">
                        <a:lnSpc>
                          <a:spcPct val="107000"/>
                        </a:lnSpc>
                      </a:pPr>
                      <a:endParaRPr lang="en-US" sz="1400">
                        <a:effectLst/>
                        <a:latin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1">
                        <a:lnSpc>
                          <a:spcPct val="107000"/>
                        </a:lnSpc>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he-IL"/>
                    </a:p>
                  </a:txBody>
                  <a:tcPr/>
                </a:tc>
                <a:extLst>
                  <a:ext uri="{0D108BD9-81ED-4DB2-BD59-A6C34878D82A}">
                    <a16:rowId xmlns:a16="http://schemas.microsoft.com/office/drawing/2014/main" val="2802554965"/>
                  </a:ext>
                </a:extLst>
              </a:tr>
              <a:tr h="341590">
                <a:tc>
                  <a:txBody>
                    <a:bodyPr/>
                    <a:lstStyle/>
                    <a:p>
                      <a:pPr algn="l" rtl="1">
                        <a:lnSpc>
                          <a:spcPct val="107000"/>
                        </a:lnSpc>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he-IL" sz="1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שירותי משק חקלאי/ השלמת </a:t>
                      </a:r>
                      <a:r>
                        <a:rPr lang="he-IL" sz="14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איכלוס</a:t>
                      </a:r>
                      <a:r>
                        <a:rPr lang="he-IL" sz="1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בלהקת רבייה</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395,000</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1,900,000</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2,295,000</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2,295,000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lnSpc>
                          <a:spcPct val="107000"/>
                        </a:lnSpc>
                      </a:pPr>
                      <a:endParaRPr lang="en-US" sz="1400">
                        <a:effectLst/>
                        <a:latin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1">
                        <a:lnSpc>
                          <a:spcPct val="107000"/>
                        </a:lnSpc>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9564731"/>
                  </a:ext>
                </a:extLst>
              </a:tr>
              <a:tr h="341590">
                <a:tc>
                  <a:txBody>
                    <a:bodyPr/>
                    <a:lstStyle/>
                    <a:p>
                      <a:pPr rtl="1">
                        <a:lnSpc>
                          <a:spcPct val="107000"/>
                        </a:lnSpc>
                      </a:pPr>
                      <a:endParaRPr lang="en-US" sz="1400" dirty="0">
                        <a:effectLst/>
                        <a:latin typeface="Calibri" panose="020F0502020204030204" pitchFamily="34" charset="0"/>
                        <a:cs typeface="Arial" panose="020B0604020202020204" pitchFamily="34" charset="0"/>
                      </a:endParaRPr>
                    </a:p>
                  </a:txBody>
                  <a:tcPr marL="65295" marR="65295"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rtl="1">
                        <a:lnSpc>
                          <a:spcPct val="107000"/>
                        </a:lnSpc>
                        <a:spcAft>
                          <a:spcPts val="0"/>
                        </a:spcAft>
                      </a:pPr>
                      <a:r>
                        <a:rPr lang="he-IL" sz="14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סה"כ</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3,950,000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19,000,000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22,950,000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22,950,000</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lnSpc>
                          <a:spcPct val="107000"/>
                        </a:lnSpc>
                      </a:pPr>
                      <a:endParaRPr lang="en-US" sz="1400" dirty="0">
                        <a:effectLst/>
                        <a:latin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1">
                        <a:lnSpc>
                          <a:spcPct val="107000"/>
                        </a:lnSpc>
                        <a:spcAft>
                          <a:spcPts val="0"/>
                        </a:spcAft>
                      </a:pPr>
                      <a:r>
                        <a:rPr lang="en-US"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5295" marR="6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4002084"/>
                  </a:ext>
                </a:extLst>
              </a:tr>
            </a:tbl>
          </a:graphicData>
        </a:graphic>
      </p:graphicFrame>
      <p:sp>
        <p:nvSpPr>
          <p:cNvPr id="4" name="מציין מיקום של מספר שקופית 3"/>
          <p:cNvSpPr>
            <a:spLocks noGrp="1"/>
          </p:cNvSpPr>
          <p:nvPr>
            <p:ph type="sldNum" sz="quarter" idx="12"/>
          </p:nvPr>
        </p:nvSpPr>
        <p:spPr>
          <a:xfrm>
            <a:off x="8567928" y="5639181"/>
            <a:ext cx="1643370" cy="373634"/>
          </a:xfrm>
          <a:ln>
            <a:noFill/>
          </a:ln>
        </p:spPr>
        <p:txBody>
          <a:bodyPr/>
          <a:lstStyle/>
          <a:p>
            <a:pPr algn="r"/>
            <a:r>
              <a:rPr lang="he-IL" b="1" dirty="0" smtClean="0"/>
              <a:t>- 50 </a:t>
            </a:r>
            <a:r>
              <a:rPr lang="he-IL" b="1" dirty="0" err="1" smtClean="0"/>
              <a:t>אלש"ח</a:t>
            </a:r>
            <a:r>
              <a:rPr lang="he-IL" b="1" dirty="0" smtClean="0"/>
              <a:t> לפרוגרמה</a:t>
            </a:r>
            <a:endParaRPr lang="he-IL" b="1" dirty="0"/>
          </a:p>
        </p:txBody>
      </p:sp>
      <p:sp>
        <p:nvSpPr>
          <p:cNvPr id="6" name="הסבר מלבני מעוגל 5"/>
          <p:cNvSpPr/>
          <p:nvPr/>
        </p:nvSpPr>
        <p:spPr>
          <a:xfrm>
            <a:off x="2524184" y="5024584"/>
            <a:ext cx="5400600" cy="648072"/>
          </a:xfrm>
          <a:prstGeom prst="wedgeRoundRectCallout">
            <a:avLst>
              <a:gd name="adj1" fmla="val 24755"/>
              <a:gd name="adj2" fmla="val -173384"/>
              <a:gd name="adj3" fmla="val 16667"/>
            </a:avLst>
          </a:prstGeom>
          <a:ln w="9525"/>
        </p:spPr>
        <p:style>
          <a:lnRef idx="2">
            <a:schemeClr val="accent5"/>
          </a:lnRef>
          <a:fillRef idx="1">
            <a:schemeClr val="lt1"/>
          </a:fillRef>
          <a:effectRef idx="0">
            <a:schemeClr val="accent5"/>
          </a:effectRef>
          <a:fontRef idx="minor">
            <a:schemeClr val="dk1"/>
          </a:fontRef>
        </p:style>
        <p:txBody>
          <a:bodyPr rtlCol="1" anchor="ctr"/>
          <a:lstStyle/>
          <a:p>
            <a:pPr>
              <a:lnSpc>
                <a:spcPct val="150000"/>
              </a:lnSpc>
            </a:pPr>
            <a:r>
              <a:rPr lang="he-IL" sz="1400" dirty="0"/>
              <a:t>14.5 </a:t>
            </a:r>
            <a:r>
              <a:rPr lang="he-IL" sz="1400" dirty="0" err="1"/>
              <a:t>מלש"ח</a:t>
            </a:r>
            <a:r>
              <a:rPr lang="he-IL" sz="1400" dirty="0"/>
              <a:t> מהחלטת ממשלה (אוגוסט 2019)</a:t>
            </a:r>
          </a:p>
          <a:p>
            <a:pPr>
              <a:lnSpc>
                <a:spcPct val="150000"/>
              </a:lnSpc>
            </a:pPr>
            <a:r>
              <a:rPr lang="he-IL" sz="1400" dirty="0"/>
              <a:t>+ 4.5 </a:t>
            </a:r>
            <a:r>
              <a:rPr lang="he-IL" sz="1400" dirty="0" err="1"/>
              <a:t>מלש"ח</a:t>
            </a:r>
            <a:r>
              <a:rPr lang="he-IL" sz="1400" dirty="0"/>
              <a:t> מתקציב משרד החקלאות לים תיכון (5 </a:t>
            </a:r>
            <a:r>
              <a:rPr lang="he-IL" sz="1400" dirty="0" err="1"/>
              <a:t>מלש"ח</a:t>
            </a:r>
            <a:r>
              <a:rPr lang="he-IL" sz="1400" dirty="0"/>
              <a:t>) – ינואר 2019</a:t>
            </a:r>
          </a:p>
        </p:txBody>
      </p:sp>
      <p:sp>
        <p:nvSpPr>
          <p:cNvPr id="7" name="הסבר מלבני מעוגל 6"/>
          <p:cNvSpPr/>
          <p:nvPr/>
        </p:nvSpPr>
        <p:spPr>
          <a:xfrm>
            <a:off x="8426397" y="5024584"/>
            <a:ext cx="2698860" cy="648072"/>
          </a:xfrm>
          <a:prstGeom prst="wedgeRoundRectCallout">
            <a:avLst>
              <a:gd name="adj1" fmla="val -61389"/>
              <a:gd name="adj2" fmla="val -174340"/>
              <a:gd name="adj3" fmla="val 16667"/>
            </a:avLst>
          </a:prstGeom>
          <a:ln w="9525"/>
        </p:spPr>
        <p:style>
          <a:lnRef idx="2">
            <a:schemeClr val="accent5"/>
          </a:lnRef>
          <a:fillRef idx="1">
            <a:schemeClr val="lt1"/>
          </a:fillRef>
          <a:effectRef idx="0">
            <a:schemeClr val="accent5"/>
          </a:effectRef>
          <a:fontRef idx="minor">
            <a:schemeClr val="dk1"/>
          </a:fontRef>
        </p:style>
        <p:txBody>
          <a:bodyPr rtlCol="1" anchor="ctr"/>
          <a:lstStyle/>
          <a:p>
            <a:r>
              <a:rPr lang="he-IL" sz="1400" dirty="0"/>
              <a:t>מתקציב משרד החקלאות לתכנון והתנעה (4 </a:t>
            </a:r>
            <a:r>
              <a:rPr lang="he-IL" sz="1400" dirty="0" err="1"/>
              <a:t>מלש"ח</a:t>
            </a:r>
            <a:r>
              <a:rPr lang="he-IL" sz="1400" dirty="0"/>
              <a:t>)- דצמבר 2017</a:t>
            </a:r>
          </a:p>
        </p:txBody>
      </p:sp>
      <p:sp>
        <p:nvSpPr>
          <p:cNvPr id="8" name="מציין מיקום של מספר שקופית 3"/>
          <p:cNvSpPr txBox="1">
            <a:spLocks/>
          </p:cNvSpPr>
          <p:nvPr/>
        </p:nvSpPr>
        <p:spPr>
          <a:xfrm>
            <a:off x="2337172" y="5639181"/>
            <a:ext cx="2106666" cy="373634"/>
          </a:xfrm>
          <a:prstGeom prst="rect">
            <a:avLst/>
          </a:prstGeom>
          <a:ln>
            <a:noFill/>
          </a:ln>
        </p:spPr>
        <p:txBody>
          <a:bodyPr vert="horz" lIns="91440" tIns="45720" rIns="91440" bIns="45720" rtlCol="1" anchor="ctr"/>
          <a:lstStyle>
            <a:defPPr>
              <a:defRPr lang="he-IL"/>
            </a:defPPr>
            <a:lvl1pPr marL="0" algn="l"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r"/>
            <a:r>
              <a:rPr lang="he-IL" b="1" dirty="0" smtClean="0"/>
              <a:t>- 500 </a:t>
            </a:r>
            <a:r>
              <a:rPr lang="he-IL" b="1" dirty="0" err="1" smtClean="0"/>
              <a:t>אלש"ח</a:t>
            </a:r>
            <a:r>
              <a:rPr lang="he-IL" b="1" dirty="0" smtClean="0"/>
              <a:t> </a:t>
            </a:r>
            <a:r>
              <a:rPr lang="he-IL" b="1" dirty="0" err="1" smtClean="0"/>
              <a:t>לתב"ע</a:t>
            </a:r>
            <a:r>
              <a:rPr lang="he-IL" b="1" dirty="0" smtClean="0"/>
              <a:t> מלח"י</a:t>
            </a:r>
            <a:endParaRPr lang="he-IL" b="1" dirty="0"/>
          </a:p>
        </p:txBody>
      </p:sp>
    </p:spTree>
    <p:extLst>
      <p:ext uri="{BB962C8B-B14F-4D97-AF65-F5344CB8AC3E}">
        <p14:creationId xmlns:p14="http://schemas.microsoft.com/office/powerpoint/2010/main" val="17941287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75742" y="-189546"/>
            <a:ext cx="5806440" cy="1271016"/>
          </a:xfrm>
        </p:spPr>
        <p:txBody>
          <a:bodyPr>
            <a:normAutofit/>
          </a:bodyPr>
          <a:lstStyle/>
          <a:p>
            <a:r>
              <a:rPr lang="he-IL" sz="1800" u="sng" dirty="0">
                <a:latin typeface="+mn-lt"/>
                <a:ea typeface="+mn-ea"/>
                <a:cs typeface="+mn-cs"/>
              </a:rPr>
              <a:t>הוצאות משרד החקלאות בליווי פרויקט הטונה </a:t>
            </a:r>
            <a:r>
              <a:rPr lang="he-IL" sz="1800" u="sng" dirty="0" err="1" smtClean="0">
                <a:latin typeface="+mn-lt"/>
                <a:ea typeface="+mn-ea"/>
                <a:cs typeface="+mn-cs"/>
              </a:rPr>
              <a:t>במלח"י</a:t>
            </a:r>
            <a:r>
              <a:rPr lang="he-IL" sz="1800" u="sng" dirty="0" smtClean="0">
                <a:latin typeface="+mn-lt"/>
                <a:ea typeface="+mn-ea"/>
                <a:cs typeface="+mn-cs"/>
              </a:rPr>
              <a:t> :</a:t>
            </a:r>
            <a:endParaRPr lang="he-IL" sz="1800" u="sng" dirty="0">
              <a:latin typeface="+mn-lt"/>
              <a:ea typeface="+mn-ea"/>
              <a:cs typeface="+mn-cs"/>
            </a:endParaRPr>
          </a:p>
        </p:txBody>
      </p:sp>
      <p:graphicFrame>
        <p:nvGraphicFramePr>
          <p:cNvPr id="4" name="מציין מיקום תוכן 3"/>
          <p:cNvGraphicFramePr>
            <a:graphicFrameLocks noGrp="1"/>
          </p:cNvGraphicFramePr>
          <p:nvPr>
            <p:ph idx="1"/>
            <p:extLst>
              <p:ext uri="{D42A27DB-BD31-4B8C-83A1-F6EECF244321}">
                <p14:modId xmlns:p14="http://schemas.microsoft.com/office/powerpoint/2010/main" val="284277709"/>
              </p:ext>
            </p:extLst>
          </p:nvPr>
        </p:nvGraphicFramePr>
        <p:xfrm>
          <a:off x="283590" y="643122"/>
          <a:ext cx="6190743" cy="4223784"/>
        </p:xfrm>
        <a:graphic>
          <a:graphicData uri="http://schemas.openxmlformats.org/drawingml/2006/table">
            <a:tbl>
              <a:tblPr rtl="1">
                <a:tableStyleId>{69CF1AB2-1976-4502-BF36-3FF5EA218861}</a:tableStyleId>
              </a:tblPr>
              <a:tblGrid>
                <a:gridCol w="1809372">
                  <a:extLst>
                    <a:ext uri="{9D8B030D-6E8A-4147-A177-3AD203B41FA5}">
                      <a16:colId xmlns:a16="http://schemas.microsoft.com/office/drawing/2014/main" val="965734317"/>
                    </a:ext>
                  </a:extLst>
                </a:gridCol>
                <a:gridCol w="2213116">
                  <a:extLst>
                    <a:ext uri="{9D8B030D-6E8A-4147-A177-3AD203B41FA5}">
                      <a16:colId xmlns:a16="http://schemas.microsoft.com/office/drawing/2014/main" val="1085179650"/>
                    </a:ext>
                  </a:extLst>
                </a:gridCol>
                <a:gridCol w="2168255">
                  <a:extLst>
                    <a:ext uri="{9D8B030D-6E8A-4147-A177-3AD203B41FA5}">
                      <a16:colId xmlns:a16="http://schemas.microsoft.com/office/drawing/2014/main" val="1950029458"/>
                    </a:ext>
                  </a:extLst>
                </a:gridCol>
              </a:tblGrid>
              <a:tr h="213171">
                <a:tc gridSpan="2">
                  <a:txBody>
                    <a:bodyPr/>
                    <a:lstStyle/>
                    <a:p>
                      <a:pPr algn="r" rtl="1" fontAlgn="b"/>
                      <a:r>
                        <a:rPr lang="he-IL" sz="1100" b="1" u="sng" strike="noStrike" dirty="0">
                          <a:effectLst/>
                        </a:rPr>
                        <a:t>הוצאות על תכנון 2019-20</a:t>
                      </a:r>
                      <a:endParaRPr lang="he-IL" sz="1100" b="1" i="0" u="sng" strike="noStrike" dirty="0">
                        <a:solidFill>
                          <a:srgbClr val="000000"/>
                        </a:solidFill>
                        <a:effectLst/>
                        <a:latin typeface="Arial" panose="020B0604020202020204" pitchFamily="34" charset="0"/>
                      </a:endParaRPr>
                    </a:p>
                  </a:txBody>
                  <a:tcPr marL="7620" marR="7620" marT="7620" marB="0" anchor="b"/>
                </a:tc>
                <a:tc hMerge="1">
                  <a:txBody>
                    <a:bodyPr/>
                    <a:lstStyle/>
                    <a:p>
                      <a:pPr rtl="1"/>
                      <a:endParaRPr lang="he-IL"/>
                    </a:p>
                  </a:txBody>
                  <a:tcPr/>
                </a:tc>
                <a:tc>
                  <a:txBody>
                    <a:bodyPr/>
                    <a:lstStyle/>
                    <a:p>
                      <a:pPr algn="ctr" rtl="0" fontAlgn="b"/>
                      <a:endParaRPr lang="he-IL"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298806639"/>
                  </a:ext>
                </a:extLst>
              </a:tr>
              <a:tr h="213171">
                <a:tc>
                  <a:txBody>
                    <a:bodyPr/>
                    <a:lstStyle/>
                    <a:p>
                      <a:pPr algn="r" rtl="1" fontAlgn="b"/>
                      <a:r>
                        <a:rPr lang="he-IL" sz="1100" u="none" strike="noStrike">
                          <a:effectLst/>
                        </a:rPr>
                        <a:t>א.ב. </a:t>
                      </a:r>
                      <a:endParaRPr lang="he-IL" sz="1100" b="0" i="0" u="none" strike="noStrike">
                        <a:solidFill>
                          <a:srgbClr val="000000"/>
                        </a:solidFill>
                        <a:effectLst/>
                        <a:latin typeface="Arial" panose="020B0604020202020204" pitchFamily="34" charset="0"/>
                      </a:endParaRPr>
                    </a:p>
                  </a:txBody>
                  <a:tcPr marL="7620" marR="7620" marT="7620" marB="0" anchor="b"/>
                </a:tc>
                <a:tc>
                  <a:txBody>
                    <a:bodyPr/>
                    <a:lstStyle/>
                    <a:p>
                      <a:pPr algn="r" rtl="1" fontAlgn="b"/>
                      <a:r>
                        <a:rPr lang="he-IL" sz="1100" u="none" strike="noStrike">
                          <a:effectLst/>
                        </a:rPr>
                        <a:t>תב"ע</a:t>
                      </a:r>
                      <a:endParaRPr lang="he-IL" sz="1100" b="0" i="0" u="none" strike="noStrike">
                        <a:solidFill>
                          <a:srgbClr val="000000"/>
                        </a:solidFill>
                        <a:effectLst/>
                        <a:latin typeface="Arial" panose="020B0604020202020204" pitchFamily="34" charset="0"/>
                      </a:endParaRPr>
                    </a:p>
                  </a:txBody>
                  <a:tcPr marL="7620" marR="7620" marT="7620" marB="0" anchor="b"/>
                </a:tc>
                <a:tc>
                  <a:txBody>
                    <a:bodyPr/>
                    <a:lstStyle/>
                    <a:p>
                      <a:pPr algn="ctr" rtl="0" fontAlgn="b"/>
                      <a:r>
                        <a:rPr lang="he-IL" sz="1100" u="none" strike="noStrike">
                          <a:effectLst/>
                        </a:rPr>
                        <a:t>562,770</a:t>
                      </a:r>
                      <a:endParaRPr lang="he-IL"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2131123531"/>
                  </a:ext>
                </a:extLst>
              </a:tr>
              <a:tr h="213171">
                <a:tc>
                  <a:txBody>
                    <a:bodyPr/>
                    <a:lstStyle/>
                    <a:p>
                      <a:pPr algn="r" rtl="1" fontAlgn="b"/>
                      <a:r>
                        <a:rPr lang="he-IL" sz="1100" u="none" strike="noStrike" dirty="0" smtClean="0">
                          <a:effectLst/>
                        </a:rPr>
                        <a:t>א.ב</a:t>
                      </a:r>
                      <a:endParaRPr lang="he-IL" sz="1100" b="0" i="0" u="none" strike="noStrike" dirty="0" smtClean="0">
                        <a:solidFill>
                          <a:srgbClr val="000000"/>
                        </a:solidFill>
                        <a:effectLst/>
                        <a:latin typeface="Arial" panose="020B0604020202020204" pitchFamily="34" charset="0"/>
                      </a:endParaRPr>
                    </a:p>
                  </a:txBody>
                  <a:tcPr marL="7620" marR="7620" marT="7620" marB="0" anchor="b"/>
                </a:tc>
                <a:tc>
                  <a:txBody>
                    <a:bodyPr/>
                    <a:lstStyle/>
                    <a:p>
                      <a:pPr algn="r" rtl="1" fontAlgn="b"/>
                      <a:r>
                        <a:rPr lang="he-IL" sz="1100" u="none" strike="noStrike">
                          <a:effectLst/>
                        </a:rPr>
                        <a:t>תכנון היערכות קינט</a:t>
                      </a:r>
                      <a:endParaRPr lang="he-IL" sz="1100" b="0" i="0" u="none" strike="noStrike">
                        <a:solidFill>
                          <a:srgbClr val="000000"/>
                        </a:solidFill>
                        <a:effectLst/>
                        <a:latin typeface="Arial" panose="020B0604020202020204" pitchFamily="34" charset="0"/>
                      </a:endParaRPr>
                    </a:p>
                  </a:txBody>
                  <a:tcPr marL="7620" marR="7620" marT="7620" marB="0" anchor="b"/>
                </a:tc>
                <a:tc>
                  <a:txBody>
                    <a:bodyPr/>
                    <a:lstStyle/>
                    <a:p>
                      <a:pPr algn="ctr" rtl="0" fontAlgn="b"/>
                      <a:r>
                        <a:rPr lang="he-IL" sz="1100" u="sng" strike="noStrike">
                          <a:effectLst/>
                        </a:rPr>
                        <a:t>300,620</a:t>
                      </a:r>
                      <a:endParaRPr lang="he-IL" sz="1100" b="0" i="0" u="sng"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793637438"/>
                  </a:ext>
                </a:extLst>
              </a:tr>
              <a:tr h="213171">
                <a:tc>
                  <a:txBody>
                    <a:bodyPr/>
                    <a:lstStyle/>
                    <a:p>
                      <a:pPr algn="l" rtl="0" fontAlgn="b"/>
                      <a:endParaRPr lang="he-IL" sz="1100" b="0" i="0" u="none" strike="noStrike">
                        <a:solidFill>
                          <a:srgbClr val="000000"/>
                        </a:solidFill>
                        <a:effectLst/>
                        <a:latin typeface="Arial" panose="020B0604020202020204" pitchFamily="34" charset="0"/>
                      </a:endParaRPr>
                    </a:p>
                  </a:txBody>
                  <a:tcPr marL="7620" marR="7620" marT="7620" marB="0" anchor="b"/>
                </a:tc>
                <a:tc>
                  <a:txBody>
                    <a:bodyPr/>
                    <a:lstStyle/>
                    <a:p>
                      <a:pPr algn="l" rtl="0" fontAlgn="b"/>
                      <a:endParaRPr lang="he-IL" sz="1100" b="0" i="0" u="none" strike="noStrike">
                        <a:solidFill>
                          <a:srgbClr val="000000"/>
                        </a:solidFill>
                        <a:effectLst/>
                        <a:latin typeface="Arial" panose="020B0604020202020204" pitchFamily="34" charset="0"/>
                      </a:endParaRPr>
                    </a:p>
                  </a:txBody>
                  <a:tcPr marL="7620" marR="7620" marT="7620" marB="0" anchor="b"/>
                </a:tc>
                <a:tc>
                  <a:txBody>
                    <a:bodyPr/>
                    <a:lstStyle/>
                    <a:p>
                      <a:pPr algn="ctr" rtl="0" fontAlgn="b"/>
                      <a:r>
                        <a:rPr lang="he-IL" sz="1100" b="1" u="none" strike="noStrike" dirty="0">
                          <a:effectLst/>
                        </a:rPr>
                        <a:t>863,390</a:t>
                      </a:r>
                      <a:endParaRPr lang="he-IL" sz="1100" b="1"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2242580591"/>
                  </a:ext>
                </a:extLst>
              </a:tr>
              <a:tr h="213171">
                <a:tc>
                  <a:txBody>
                    <a:bodyPr/>
                    <a:lstStyle/>
                    <a:p>
                      <a:pPr algn="r" rtl="1" fontAlgn="b"/>
                      <a:r>
                        <a:rPr lang="he-IL" sz="1100" b="1" u="sng" strike="noStrike" dirty="0">
                          <a:effectLst/>
                        </a:rPr>
                        <a:t>הוצאות על ייעוץ</a:t>
                      </a:r>
                      <a:endParaRPr lang="he-IL" sz="1100" b="1" i="0" u="sng" strike="noStrike" dirty="0">
                        <a:solidFill>
                          <a:srgbClr val="000000"/>
                        </a:solidFill>
                        <a:effectLst/>
                        <a:latin typeface="Arial" panose="020B0604020202020204" pitchFamily="34" charset="0"/>
                      </a:endParaRPr>
                    </a:p>
                  </a:txBody>
                  <a:tcPr marL="7620" marR="7620" marT="7620" marB="0" anchor="b"/>
                </a:tc>
                <a:tc>
                  <a:txBody>
                    <a:bodyPr/>
                    <a:lstStyle/>
                    <a:p>
                      <a:pPr algn="l" rtl="0" fontAlgn="b"/>
                      <a:endParaRPr lang="he-IL" sz="1100" b="0" i="0" u="none" strike="noStrike">
                        <a:solidFill>
                          <a:srgbClr val="000000"/>
                        </a:solidFill>
                        <a:effectLst/>
                        <a:latin typeface="Arial" panose="020B0604020202020204" pitchFamily="34" charset="0"/>
                      </a:endParaRPr>
                    </a:p>
                  </a:txBody>
                  <a:tcPr marL="7620" marR="7620" marT="7620" marB="0" anchor="b"/>
                </a:tc>
                <a:tc>
                  <a:txBody>
                    <a:bodyPr/>
                    <a:lstStyle/>
                    <a:p>
                      <a:pPr algn="l" rtl="0" fontAlgn="b"/>
                      <a:endParaRPr lang="he-IL"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2167101182"/>
                  </a:ext>
                </a:extLst>
              </a:tr>
              <a:tr h="213171">
                <a:tc>
                  <a:txBody>
                    <a:bodyPr/>
                    <a:lstStyle/>
                    <a:p>
                      <a:pPr algn="r" rtl="1" fontAlgn="b"/>
                      <a:r>
                        <a:rPr lang="he-IL" sz="1100" u="none" strike="noStrike">
                          <a:effectLst/>
                        </a:rPr>
                        <a:t>דלויט</a:t>
                      </a:r>
                      <a:endParaRPr lang="he-IL" sz="1100" b="0" i="0" u="none" strike="noStrike">
                        <a:solidFill>
                          <a:srgbClr val="000000"/>
                        </a:solidFill>
                        <a:effectLst/>
                        <a:latin typeface="Arial" panose="020B0604020202020204" pitchFamily="34" charset="0"/>
                      </a:endParaRPr>
                    </a:p>
                  </a:txBody>
                  <a:tcPr marL="7620" marR="7620" marT="7620" marB="0" anchor="b"/>
                </a:tc>
                <a:tc>
                  <a:txBody>
                    <a:bodyPr/>
                    <a:lstStyle/>
                    <a:p>
                      <a:pPr algn="r" rtl="1" fontAlgn="b"/>
                      <a:r>
                        <a:rPr lang="he-IL" sz="1100" u="none" strike="noStrike" dirty="0" smtClean="0">
                          <a:effectLst/>
                        </a:rPr>
                        <a:t>ייעוץ כלכלי</a:t>
                      </a:r>
                      <a:endParaRPr lang="he-IL"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100" u="none" strike="noStrike">
                          <a:effectLst/>
                        </a:rPr>
                        <a:t>388,066</a:t>
                      </a:r>
                      <a:endParaRPr lang="he-IL"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2852433265"/>
                  </a:ext>
                </a:extLst>
              </a:tr>
              <a:tr h="213171">
                <a:tc>
                  <a:txBody>
                    <a:bodyPr/>
                    <a:lstStyle/>
                    <a:p>
                      <a:pPr algn="r" rtl="1" fontAlgn="b"/>
                      <a:r>
                        <a:rPr lang="he-IL" sz="1100" u="none" strike="noStrike">
                          <a:effectLst/>
                        </a:rPr>
                        <a:t>דני עמיר</a:t>
                      </a:r>
                      <a:endParaRPr lang="he-IL" sz="1100" b="0" i="0" u="none" strike="noStrike">
                        <a:solidFill>
                          <a:srgbClr val="000000"/>
                        </a:solidFill>
                        <a:effectLst/>
                        <a:latin typeface="Arial" panose="020B0604020202020204" pitchFamily="34" charset="0"/>
                      </a:endParaRPr>
                    </a:p>
                  </a:txBody>
                  <a:tcPr marL="7620" marR="7620" marT="7620" marB="0" anchor="b"/>
                </a:tc>
                <a:tc>
                  <a:txBody>
                    <a:bodyPr/>
                    <a:lstStyle/>
                    <a:p>
                      <a:pPr algn="r" rtl="1" fontAlgn="b"/>
                      <a:r>
                        <a:rPr lang="he-IL" sz="1100" u="none" strike="noStrike" dirty="0" smtClean="0">
                          <a:effectLst/>
                        </a:rPr>
                        <a:t>סקר היתכנות</a:t>
                      </a:r>
                      <a:r>
                        <a:rPr lang="he-IL" sz="1100" u="none" strike="noStrike" baseline="0" dirty="0" smtClean="0">
                          <a:effectLst/>
                        </a:rPr>
                        <a:t> תכנוני סביבתי</a:t>
                      </a:r>
                      <a:endParaRPr lang="he-IL"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100" u="none" strike="noStrike">
                          <a:effectLst/>
                        </a:rPr>
                        <a:t>45,000</a:t>
                      </a:r>
                      <a:endParaRPr lang="he-IL"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591761375"/>
                  </a:ext>
                </a:extLst>
              </a:tr>
              <a:tr h="213171">
                <a:tc>
                  <a:txBody>
                    <a:bodyPr/>
                    <a:lstStyle/>
                    <a:p>
                      <a:pPr algn="r" rtl="1" fontAlgn="b"/>
                      <a:r>
                        <a:rPr lang="he-IL" sz="1100" u="none" strike="noStrike">
                          <a:effectLst/>
                        </a:rPr>
                        <a:t>הרחבה דני עמיר</a:t>
                      </a:r>
                      <a:endParaRPr lang="he-IL" sz="1100" b="0" i="0" u="none" strike="noStrike">
                        <a:solidFill>
                          <a:srgbClr val="000000"/>
                        </a:solidFill>
                        <a:effectLst/>
                        <a:latin typeface="Arial" panose="020B0604020202020204" pitchFamily="34" charset="0"/>
                      </a:endParaRPr>
                    </a:p>
                  </a:txBody>
                  <a:tcPr marL="7620" marR="7620" marT="7620" marB="0" anchor="b"/>
                </a:tc>
                <a:tc>
                  <a:txBody>
                    <a:bodyPr/>
                    <a:lstStyle/>
                    <a:p>
                      <a:pPr algn="r" rtl="1" fontAlgn="b"/>
                      <a:r>
                        <a:rPr lang="he-IL" sz="1100" u="none" strike="noStrike" dirty="0" smtClean="0">
                          <a:effectLst/>
                        </a:rPr>
                        <a:t>הגברת מרכיב ביולוגי לסקר</a:t>
                      </a:r>
                      <a:endParaRPr lang="he-IL"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100" u="none" strike="noStrike">
                          <a:effectLst/>
                        </a:rPr>
                        <a:t>29,250</a:t>
                      </a:r>
                      <a:endParaRPr lang="he-IL"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519215899"/>
                  </a:ext>
                </a:extLst>
              </a:tr>
              <a:tr h="160960">
                <a:tc>
                  <a:txBody>
                    <a:bodyPr/>
                    <a:lstStyle/>
                    <a:p>
                      <a:pPr algn="r" rtl="1" fontAlgn="b"/>
                      <a:r>
                        <a:rPr lang="he-IL" sz="1100" u="none" strike="noStrike">
                          <a:effectLst/>
                        </a:rPr>
                        <a:t>גלעד הייניש יעוץ 1</a:t>
                      </a:r>
                      <a:endParaRPr lang="he-IL" sz="1100" b="0" i="0" u="none" strike="noStrike">
                        <a:solidFill>
                          <a:srgbClr val="000000"/>
                        </a:solidFill>
                        <a:effectLst/>
                        <a:latin typeface="Arial" panose="020B0604020202020204" pitchFamily="34" charset="0"/>
                      </a:endParaRPr>
                    </a:p>
                  </a:txBody>
                  <a:tcPr marL="7620" marR="7620" marT="7620" marB="0" anchor="b"/>
                </a:tc>
                <a:tc>
                  <a:txBody>
                    <a:bodyPr/>
                    <a:lstStyle/>
                    <a:p>
                      <a:pPr algn="r" rtl="1" fontAlgn="b"/>
                      <a:r>
                        <a:rPr lang="he-IL" sz="1100" u="none" strike="noStrike" dirty="0" smtClean="0">
                          <a:effectLst/>
                        </a:rPr>
                        <a:t>גיבוי פרוגרמתי</a:t>
                      </a:r>
                      <a:endParaRPr lang="he-IL"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100" u="none" strike="noStrike">
                          <a:effectLst/>
                        </a:rPr>
                        <a:t>49,842</a:t>
                      </a:r>
                      <a:endParaRPr lang="he-IL"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638245648"/>
                  </a:ext>
                </a:extLst>
              </a:tr>
              <a:tr h="176389">
                <a:tc>
                  <a:txBody>
                    <a:bodyPr/>
                    <a:lstStyle/>
                    <a:p>
                      <a:pPr algn="r" rtl="1" fontAlgn="b"/>
                      <a:r>
                        <a:rPr lang="he-IL" sz="1100" u="none" strike="noStrike">
                          <a:effectLst/>
                        </a:rPr>
                        <a:t>אלג'י סמארט</a:t>
                      </a:r>
                      <a:endParaRPr lang="he-IL" sz="1100" b="0" i="0" u="none" strike="noStrike">
                        <a:solidFill>
                          <a:srgbClr val="000000"/>
                        </a:solidFill>
                        <a:effectLst/>
                        <a:latin typeface="Arial" panose="020B0604020202020204" pitchFamily="34" charset="0"/>
                      </a:endParaRPr>
                    </a:p>
                  </a:txBody>
                  <a:tcPr marL="7620" marR="7620" marT="7620" marB="0" anchor="b"/>
                </a:tc>
                <a:tc>
                  <a:txBody>
                    <a:bodyPr/>
                    <a:lstStyle/>
                    <a:p>
                      <a:pPr algn="r" rtl="1" fontAlgn="b"/>
                      <a:r>
                        <a:rPr lang="he-IL" sz="1100" u="none" strike="noStrike" dirty="0" smtClean="0">
                          <a:effectLst/>
                        </a:rPr>
                        <a:t>ניתוח עלויות ייצור</a:t>
                      </a:r>
                      <a:endParaRPr lang="he-IL"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100" u="sng" strike="noStrike">
                          <a:effectLst/>
                        </a:rPr>
                        <a:t>37,798</a:t>
                      </a:r>
                      <a:endParaRPr lang="he-IL" sz="1100" b="0" i="0" u="sng"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765653904"/>
                  </a:ext>
                </a:extLst>
              </a:tr>
              <a:tr h="213171">
                <a:tc>
                  <a:txBody>
                    <a:bodyPr/>
                    <a:lstStyle/>
                    <a:p>
                      <a:pPr algn="r" rtl="1" fontAlgn="b"/>
                      <a:r>
                        <a:rPr lang="he-IL" sz="1100" b="1" u="none" strike="noStrike" dirty="0">
                          <a:effectLst/>
                        </a:rPr>
                        <a:t>סה"כ</a:t>
                      </a:r>
                      <a:endParaRPr lang="he-IL" sz="1100" b="1" i="0" u="none" strike="noStrike" dirty="0">
                        <a:solidFill>
                          <a:srgbClr val="000000"/>
                        </a:solidFill>
                        <a:effectLst/>
                        <a:latin typeface="Arial" panose="020B0604020202020204" pitchFamily="34" charset="0"/>
                      </a:endParaRPr>
                    </a:p>
                  </a:txBody>
                  <a:tcPr marL="7620" marR="7620" marT="7620" marB="0" anchor="b"/>
                </a:tc>
                <a:tc>
                  <a:txBody>
                    <a:bodyPr/>
                    <a:lstStyle/>
                    <a:p>
                      <a:pPr algn="r" rtl="0" fontAlgn="b"/>
                      <a:endParaRPr lang="he-IL" sz="11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100" b="1" u="none" strike="noStrike" dirty="0">
                          <a:effectLst/>
                        </a:rPr>
                        <a:t>549,956</a:t>
                      </a:r>
                      <a:endParaRPr lang="he-IL" sz="1100" b="1"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4135062818"/>
                  </a:ext>
                </a:extLst>
              </a:tr>
              <a:tr h="213171">
                <a:tc>
                  <a:txBody>
                    <a:bodyPr/>
                    <a:lstStyle/>
                    <a:p>
                      <a:pPr algn="l" rtl="0" fontAlgn="b"/>
                      <a:endParaRPr lang="he-IL" sz="1100" b="0" i="0" u="none" strike="noStrike">
                        <a:solidFill>
                          <a:srgbClr val="000000"/>
                        </a:solidFill>
                        <a:effectLst/>
                        <a:latin typeface="Arial" panose="020B0604020202020204" pitchFamily="34" charset="0"/>
                      </a:endParaRPr>
                    </a:p>
                  </a:txBody>
                  <a:tcPr marL="7620" marR="7620" marT="7620" marB="0" anchor="b"/>
                </a:tc>
                <a:tc>
                  <a:txBody>
                    <a:bodyPr/>
                    <a:lstStyle/>
                    <a:p>
                      <a:pPr algn="r" rtl="0" fontAlgn="b"/>
                      <a:endParaRPr lang="he-IL" sz="1100" b="0" i="0" u="none" strike="noStrike">
                        <a:solidFill>
                          <a:srgbClr val="000000"/>
                        </a:solidFill>
                        <a:effectLst/>
                        <a:latin typeface="Arial" panose="020B0604020202020204" pitchFamily="34" charset="0"/>
                      </a:endParaRPr>
                    </a:p>
                  </a:txBody>
                  <a:tcPr marL="7620" marR="7620" marT="7620" marB="0" anchor="b"/>
                </a:tc>
                <a:tc>
                  <a:txBody>
                    <a:bodyPr/>
                    <a:lstStyle/>
                    <a:p>
                      <a:pPr algn="ctr" rtl="0" fontAlgn="b"/>
                      <a:endParaRPr lang="he-IL"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644129631"/>
                  </a:ext>
                </a:extLst>
              </a:tr>
              <a:tr h="213171">
                <a:tc gridSpan="2">
                  <a:txBody>
                    <a:bodyPr/>
                    <a:lstStyle/>
                    <a:p>
                      <a:pPr algn="r" rtl="1" fontAlgn="b"/>
                      <a:r>
                        <a:rPr lang="he-IL" sz="1100" b="1" u="sng" strike="noStrike" dirty="0">
                          <a:effectLst/>
                        </a:rPr>
                        <a:t>הוצאות על תכנון וייעוץ 2021</a:t>
                      </a:r>
                      <a:endParaRPr lang="he-IL" sz="1100" b="1" i="0" u="sng" strike="noStrike" dirty="0">
                        <a:solidFill>
                          <a:srgbClr val="000000"/>
                        </a:solidFill>
                        <a:effectLst/>
                        <a:latin typeface="Arial" panose="020B0604020202020204" pitchFamily="34" charset="0"/>
                      </a:endParaRPr>
                    </a:p>
                  </a:txBody>
                  <a:tcPr marL="7620" marR="7620" marT="7620" marB="0" anchor="b"/>
                </a:tc>
                <a:tc hMerge="1">
                  <a:txBody>
                    <a:bodyPr/>
                    <a:lstStyle/>
                    <a:p>
                      <a:pPr rtl="1"/>
                      <a:endParaRPr lang="he-IL"/>
                    </a:p>
                  </a:txBody>
                  <a:tcPr/>
                </a:tc>
                <a:tc>
                  <a:txBody>
                    <a:bodyPr/>
                    <a:lstStyle/>
                    <a:p>
                      <a:pPr algn="ctr" rtl="0" fontAlgn="b"/>
                      <a:endParaRPr lang="he-IL"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4076525350"/>
                  </a:ext>
                </a:extLst>
              </a:tr>
              <a:tr h="213171">
                <a:tc>
                  <a:txBody>
                    <a:bodyPr/>
                    <a:lstStyle/>
                    <a:p>
                      <a:pPr algn="r" rtl="1" fontAlgn="b"/>
                      <a:r>
                        <a:rPr lang="he-IL" sz="1100" u="none" strike="noStrike">
                          <a:effectLst/>
                        </a:rPr>
                        <a:t>גלעד הינייש 2</a:t>
                      </a:r>
                      <a:endParaRPr lang="he-IL" sz="1100" b="0" i="0" u="none" strike="noStrike">
                        <a:solidFill>
                          <a:srgbClr val="000000"/>
                        </a:solidFill>
                        <a:effectLst/>
                        <a:latin typeface="Arial" panose="020B0604020202020204" pitchFamily="34" charset="0"/>
                      </a:endParaRPr>
                    </a:p>
                  </a:txBody>
                  <a:tcPr marL="7620" marR="7620" marT="7620" marB="0" anchor="b"/>
                </a:tc>
                <a:tc>
                  <a:txBody>
                    <a:bodyPr/>
                    <a:lstStyle/>
                    <a:p>
                      <a:pPr algn="r" rtl="1" fontAlgn="b"/>
                      <a:r>
                        <a:rPr lang="he-IL" sz="1100" u="none" strike="noStrike" dirty="0" smtClean="0">
                          <a:effectLst/>
                        </a:rPr>
                        <a:t>ביולוגי לביצוע הפרויקט לשנתיים</a:t>
                      </a:r>
                      <a:endParaRPr lang="he-IL"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100" u="none" strike="noStrike">
                          <a:effectLst/>
                        </a:rPr>
                        <a:t>220,102</a:t>
                      </a:r>
                      <a:endParaRPr lang="he-IL"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742249634"/>
                  </a:ext>
                </a:extLst>
              </a:tr>
              <a:tr h="213171">
                <a:tc>
                  <a:txBody>
                    <a:bodyPr/>
                    <a:lstStyle/>
                    <a:p>
                      <a:pPr algn="r" rtl="1" fontAlgn="b"/>
                      <a:r>
                        <a:rPr lang="he-IL" sz="1100" u="none" strike="noStrike">
                          <a:effectLst/>
                        </a:rPr>
                        <a:t>ייעוץ רוברט מלטה</a:t>
                      </a:r>
                      <a:endParaRPr lang="he-IL" sz="1100" b="0" i="0" u="none" strike="noStrike">
                        <a:solidFill>
                          <a:srgbClr val="000000"/>
                        </a:solidFill>
                        <a:effectLst/>
                        <a:latin typeface="Arial" panose="020B0604020202020204" pitchFamily="34" charset="0"/>
                      </a:endParaRPr>
                    </a:p>
                  </a:txBody>
                  <a:tcPr marL="7620" marR="7620" marT="7620" marB="0" anchor="b"/>
                </a:tc>
                <a:tc>
                  <a:txBody>
                    <a:bodyPr/>
                    <a:lstStyle/>
                    <a:p>
                      <a:pPr algn="r" rtl="1" fontAlgn="b"/>
                      <a:r>
                        <a:rPr lang="he-IL" sz="1100" u="none" strike="noStrike" dirty="0" smtClean="0">
                          <a:effectLst/>
                        </a:rPr>
                        <a:t>ייעוץ מומחה כלובי</a:t>
                      </a:r>
                      <a:r>
                        <a:rPr lang="he-IL" sz="1100" u="none" strike="noStrike" baseline="0" dirty="0" smtClean="0">
                          <a:effectLst/>
                        </a:rPr>
                        <a:t> טונה</a:t>
                      </a:r>
                      <a:endParaRPr lang="he-IL" sz="11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100" u="none" strike="noStrike">
                          <a:effectLst/>
                        </a:rPr>
                        <a:t>40,000</a:t>
                      </a:r>
                      <a:endParaRPr lang="he-IL"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518249251"/>
                  </a:ext>
                </a:extLst>
              </a:tr>
              <a:tr h="248228">
                <a:tc>
                  <a:txBody>
                    <a:bodyPr/>
                    <a:lstStyle/>
                    <a:p>
                      <a:pPr algn="r" rtl="1" fontAlgn="b"/>
                      <a:r>
                        <a:rPr lang="he-IL" sz="1100" u="none" strike="noStrike" dirty="0" smtClean="0">
                          <a:effectLst/>
                        </a:rPr>
                        <a:t>יעל בר מאור</a:t>
                      </a:r>
                      <a:endParaRPr lang="he-IL" sz="1100" b="0" i="1" u="none" strike="noStrike" dirty="0">
                        <a:solidFill>
                          <a:srgbClr val="000000"/>
                        </a:solidFill>
                        <a:effectLst/>
                        <a:latin typeface="Arial" panose="020B0604020202020204" pitchFamily="34" charset="0"/>
                      </a:endParaRPr>
                    </a:p>
                  </a:txBody>
                  <a:tcPr marL="7620" marR="7620" marT="7620" marB="0" anchor="b"/>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1100" u="none" strike="noStrike" kern="1200" dirty="0" smtClean="0">
                          <a:effectLst/>
                        </a:rPr>
                        <a:t>תכנון נראות מבנה טונה ומשאבה</a:t>
                      </a:r>
                      <a:endParaRPr lang="he-IL" sz="1100" b="0" i="0" u="none" strike="noStrike" kern="1200" dirty="0" smtClean="0">
                        <a:solidFill>
                          <a:srgbClr val="000000"/>
                        </a:solidFill>
                        <a:effectLst/>
                        <a:latin typeface="Arial" panose="020B0604020202020204" pitchFamily="34" charset="0"/>
                        <a:ea typeface="+mn-ea"/>
                        <a:cs typeface="+mn-cs"/>
                      </a:endParaRPr>
                    </a:p>
                  </a:txBody>
                  <a:tcPr marL="7620" marR="7620" marT="7620" marB="0" anchor="b"/>
                </a:tc>
                <a:tc>
                  <a:txBody>
                    <a:bodyPr/>
                    <a:lstStyle/>
                    <a:p>
                      <a:pPr algn="ctr" rtl="0" fontAlgn="b"/>
                      <a:r>
                        <a:rPr lang="he-IL" sz="1100" u="none" strike="noStrike" dirty="0">
                          <a:effectLst/>
                        </a:rPr>
                        <a:t>46,800</a:t>
                      </a:r>
                      <a:endParaRPr lang="he-IL" sz="1100" b="0"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025633382"/>
                  </a:ext>
                </a:extLst>
              </a:tr>
              <a:tr h="213171">
                <a:tc>
                  <a:txBody>
                    <a:bodyPr/>
                    <a:lstStyle/>
                    <a:p>
                      <a:pPr algn="r" rtl="1" fontAlgn="b"/>
                      <a:r>
                        <a:rPr lang="he-IL" sz="1100" u="none" strike="noStrike" dirty="0" smtClean="0">
                          <a:effectLst/>
                        </a:rPr>
                        <a:t>רונית ניר</a:t>
                      </a:r>
                      <a:endParaRPr lang="he-IL" sz="1100" b="0" i="0" u="none" strike="noStrike" dirty="0">
                        <a:solidFill>
                          <a:srgbClr val="000000"/>
                        </a:solidFill>
                        <a:effectLst/>
                        <a:latin typeface="Arial" panose="020B0604020202020204" pitchFamily="34" charset="0"/>
                      </a:endParaRPr>
                    </a:p>
                  </a:txBody>
                  <a:tcPr marL="7620" marR="7620" marT="7620" marB="0" anchor="b"/>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1100" u="none" strike="noStrike" kern="1200" dirty="0" smtClean="0">
                          <a:effectLst/>
                        </a:rPr>
                        <a:t>פרוגרמה </a:t>
                      </a:r>
                      <a:r>
                        <a:rPr lang="he-IL" sz="1100" u="none" strike="noStrike" kern="1200" dirty="0" err="1" smtClean="0">
                          <a:effectLst/>
                        </a:rPr>
                        <a:t>תירות</a:t>
                      </a:r>
                      <a:r>
                        <a:rPr lang="he-IL" sz="1100" u="none" strike="noStrike" kern="1200" dirty="0" smtClean="0">
                          <a:effectLst/>
                        </a:rPr>
                        <a:t> כפרית</a:t>
                      </a:r>
                      <a:endParaRPr lang="he-IL" sz="1100" b="0" i="0" u="none" strike="noStrike" kern="1200" dirty="0" smtClean="0">
                        <a:solidFill>
                          <a:srgbClr val="000000"/>
                        </a:solidFill>
                        <a:effectLst/>
                        <a:latin typeface="Arial" panose="020B0604020202020204" pitchFamily="34" charset="0"/>
                        <a:ea typeface="+mn-ea"/>
                        <a:cs typeface="+mn-cs"/>
                      </a:endParaRPr>
                    </a:p>
                  </a:txBody>
                  <a:tcPr marL="7620" marR="7620" marT="7620" marB="0" anchor="b"/>
                </a:tc>
                <a:tc>
                  <a:txBody>
                    <a:bodyPr/>
                    <a:lstStyle/>
                    <a:p>
                      <a:pPr algn="ctr" rtl="0" fontAlgn="b"/>
                      <a:r>
                        <a:rPr lang="he-IL" sz="1100" u="none" strike="noStrike">
                          <a:effectLst/>
                        </a:rPr>
                        <a:t>40,000</a:t>
                      </a:r>
                      <a:endParaRPr lang="he-IL"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2823633823"/>
                  </a:ext>
                </a:extLst>
              </a:tr>
              <a:tr h="213171">
                <a:tc gridSpan="2">
                  <a:txBody>
                    <a:bodyPr/>
                    <a:lstStyle/>
                    <a:p>
                      <a:pPr algn="r" rtl="1" fontAlgn="b"/>
                      <a:r>
                        <a:rPr lang="he-IL" sz="1100" u="none" strike="noStrike" dirty="0">
                          <a:effectLst/>
                        </a:rPr>
                        <a:t>גיבוש המלצות לכלוב מחקרי במפרץ אילת</a:t>
                      </a:r>
                      <a:endParaRPr lang="he-IL" sz="1100" b="0" i="0" u="none" strike="noStrike" dirty="0">
                        <a:solidFill>
                          <a:srgbClr val="000000"/>
                        </a:solidFill>
                        <a:effectLst/>
                        <a:latin typeface="Arial" panose="020B0604020202020204" pitchFamily="34" charset="0"/>
                      </a:endParaRPr>
                    </a:p>
                  </a:txBody>
                  <a:tcPr marL="7620" marR="7620" marT="7620" marB="0" anchor="b"/>
                </a:tc>
                <a:tc hMerge="1">
                  <a:txBody>
                    <a:bodyPr/>
                    <a:lstStyle/>
                    <a:p>
                      <a:pPr rtl="1"/>
                      <a:endParaRPr lang="he-IL"/>
                    </a:p>
                  </a:txBody>
                  <a:tcPr/>
                </a:tc>
                <a:tc>
                  <a:txBody>
                    <a:bodyPr/>
                    <a:lstStyle/>
                    <a:p>
                      <a:pPr algn="ctr" rtl="0" fontAlgn="b"/>
                      <a:r>
                        <a:rPr lang="he-IL" sz="1100" u="none" strike="noStrike">
                          <a:effectLst/>
                        </a:rPr>
                        <a:t>45,045</a:t>
                      </a:r>
                      <a:endParaRPr lang="he-IL" sz="1100" b="0" i="0" u="none"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909057577"/>
                  </a:ext>
                </a:extLst>
              </a:tr>
              <a:tr h="213171">
                <a:tc gridSpan="2">
                  <a:txBody>
                    <a:bodyPr/>
                    <a:lstStyle/>
                    <a:p>
                      <a:pPr algn="r" rtl="1" fontAlgn="b"/>
                      <a:r>
                        <a:rPr lang="he-IL" sz="1100" u="none" strike="noStrike" dirty="0">
                          <a:effectLst/>
                        </a:rPr>
                        <a:t>השלמת התקשרות א.ב. לידיה - </a:t>
                      </a:r>
                      <a:r>
                        <a:rPr lang="he-IL" sz="1100" u="none" strike="noStrike" dirty="0" err="1">
                          <a:effectLst/>
                        </a:rPr>
                        <a:t>קינט</a:t>
                      </a:r>
                      <a:endParaRPr lang="he-IL" sz="1100" b="0" i="0" u="none" strike="noStrike" dirty="0">
                        <a:solidFill>
                          <a:srgbClr val="000000"/>
                        </a:solidFill>
                        <a:effectLst/>
                        <a:latin typeface="Arial" panose="020B0604020202020204" pitchFamily="34" charset="0"/>
                      </a:endParaRPr>
                    </a:p>
                  </a:txBody>
                  <a:tcPr marL="7620" marR="7620" marT="7620" marB="0" anchor="b"/>
                </a:tc>
                <a:tc hMerge="1">
                  <a:txBody>
                    <a:bodyPr/>
                    <a:lstStyle/>
                    <a:p>
                      <a:pPr rtl="1"/>
                      <a:endParaRPr lang="he-IL"/>
                    </a:p>
                  </a:txBody>
                  <a:tcPr/>
                </a:tc>
                <a:tc>
                  <a:txBody>
                    <a:bodyPr/>
                    <a:lstStyle/>
                    <a:p>
                      <a:pPr algn="ctr" rtl="0" fontAlgn="b"/>
                      <a:r>
                        <a:rPr lang="he-IL" sz="1100" u="sng" strike="noStrike">
                          <a:effectLst/>
                        </a:rPr>
                        <a:t>10,000</a:t>
                      </a:r>
                      <a:endParaRPr lang="he-IL" sz="1100" b="0" i="0" u="sng"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522963226"/>
                  </a:ext>
                </a:extLst>
              </a:tr>
              <a:tr h="213171">
                <a:tc>
                  <a:txBody>
                    <a:bodyPr/>
                    <a:lstStyle/>
                    <a:p>
                      <a:pPr algn="r" rtl="1" fontAlgn="b"/>
                      <a:r>
                        <a:rPr lang="he-IL" sz="1100" b="1" u="none" strike="noStrike" dirty="0">
                          <a:effectLst/>
                        </a:rPr>
                        <a:t>סה"כ</a:t>
                      </a:r>
                      <a:endParaRPr lang="he-IL" sz="1100" b="1" i="0" u="none" strike="noStrike" dirty="0">
                        <a:solidFill>
                          <a:srgbClr val="000000"/>
                        </a:solidFill>
                        <a:effectLst/>
                        <a:latin typeface="Arial" panose="020B0604020202020204" pitchFamily="34" charset="0"/>
                      </a:endParaRPr>
                    </a:p>
                  </a:txBody>
                  <a:tcPr marL="7620" marR="7620" marT="7620" marB="0" anchor="b"/>
                </a:tc>
                <a:tc>
                  <a:txBody>
                    <a:bodyPr/>
                    <a:lstStyle/>
                    <a:p>
                      <a:pPr algn="l" rtl="0" fontAlgn="b"/>
                      <a:endParaRPr lang="he-IL" sz="11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100" b="1" u="none" strike="noStrike" dirty="0">
                          <a:effectLst/>
                        </a:rPr>
                        <a:t>401,947</a:t>
                      </a:r>
                      <a:endParaRPr lang="he-IL" sz="1100" b="1"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4184086990"/>
                  </a:ext>
                </a:extLst>
              </a:tr>
            </a:tbl>
          </a:graphicData>
        </a:graphic>
      </p:graphicFrame>
      <p:graphicFrame>
        <p:nvGraphicFramePr>
          <p:cNvPr id="5" name="טבלה 4"/>
          <p:cNvGraphicFramePr>
            <a:graphicFrameLocks noGrp="1"/>
          </p:cNvGraphicFramePr>
          <p:nvPr>
            <p:extLst>
              <p:ext uri="{D42A27DB-BD31-4B8C-83A1-F6EECF244321}">
                <p14:modId xmlns:p14="http://schemas.microsoft.com/office/powerpoint/2010/main" val="2569516799"/>
              </p:ext>
            </p:extLst>
          </p:nvPr>
        </p:nvGraphicFramePr>
        <p:xfrm>
          <a:off x="8010143" y="5553270"/>
          <a:ext cx="3913632" cy="929828"/>
        </p:xfrm>
        <a:graphic>
          <a:graphicData uri="http://schemas.openxmlformats.org/drawingml/2006/table">
            <a:tbl>
              <a:tblPr rtl="1">
                <a:tableStyleId>{69CF1AB2-1976-4502-BF36-3FF5EA218861}</a:tableStyleId>
              </a:tblPr>
              <a:tblGrid>
                <a:gridCol w="658367">
                  <a:extLst>
                    <a:ext uri="{9D8B030D-6E8A-4147-A177-3AD203B41FA5}">
                      <a16:colId xmlns:a16="http://schemas.microsoft.com/office/drawing/2014/main" val="1185372651"/>
                    </a:ext>
                  </a:extLst>
                </a:gridCol>
                <a:gridCol w="2304288">
                  <a:extLst>
                    <a:ext uri="{9D8B030D-6E8A-4147-A177-3AD203B41FA5}">
                      <a16:colId xmlns:a16="http://schemas.microsoft.com/office/drawing/2014/main" val="776124974"/>
                    </a:ext>
                  </a:extLst>
                </a:gridCol>
                <a:gridCol w="950977">
                  <a:extLst>
                    <a:ext uri="{9D8B030D-6E8A-4147-A177-3AD203B41FA5}">
                      <a16:colId xmlns:a16="http://schemas.microsoft.com/office/drawing/2014/main" val="1131656157"/>
                    </a:ext>
                  </a:extLst>
                </a:gridCol>
              </a:tblGrid>
              <a:tr h="232457">
                <a:tc>
                  <a:txBody>
                    <a:bodyPr/>
                    <a:lstStyle/>
                    <a:p>
                      <a:pPr algn="ctr" rtl="1" fontAlgn="b"/>
                      <a:r>
                        <a:rPr lang="he-IL" sz="1200" b="1" u="none" strike="noStrike" dirty="0">
                          <a:effectLst/>
                        </a:rPr>
                        <a:t>סעיף</a:t>
                      </a:r>
                      <a:endParaRPr lang="he-IL" sz="1200" b="1" i="0" u="none" strike="noStrike" dirty="0">
                        <a:solidFill>
                          <a:srgbClr val="000000"/>
                        </a:solidFill>
                        <a:effectLst/>
                        <a:latin typeface="Arial" panose="020B0604020202020204" pitchFamily="34" charset="0"/>
                      </a:endParaRPr>
                    </a:p>
                  </a:txBody>
                  <a:tcPr marL="7620" marR="7620" marT="7620" marB="0" anchor="ctr"/>
                </a:tc>
                <a:tc>
                  <a:txBody>
                    <a:bodyPr/>
                    <a:lstStyle/>
                    <a:p>
                      <a:pPr algn="r" rtl="1" fontAlgn="b"/>
                      <a:r>
                        <a:rPr lang="he-IL" sz="1200" b="1" u="sng" strike="noStrike" dirty="0" smtClean="0">
                          <a:effectLst/>
                        </a:rPr>
                        <a:t>מתקן משלים </a:t>
                      </a:r>
                      <a:r>
                        <a:rPr lang="he-IL" sz="1200" b="1" u="sng" strike="noStrike" dirty="0" smtClean="0">
                          <a:effectLst/>
                        </a:rPr>
                        <a:t>ליצור ביצי  </a:t>
                      </a:r>
                      <a:r>
                        <a:rPr lang="en-US" sz="1200" b="1" u="sng" strike="noStrike" dirty="0" smtClean="0">
                          <a:effectLst/>
                        </a:rPr>
                        <a:t>BFT</a:t>
                      </a:r>
                      <a:endParaRPr lang="he-IL" sz="1200" b="1" i="0" u="sng" strike="noStrike" dirty="0">
                        <a:solidFill>
                          <a:srgbClr val="000000"/>
                        </a:solidFill>
                        <a:effectLst/>
                        <a:latin typeface="Arial" panose="020B060402020202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he-IL" sz="1200" b="1" u="none" strike="noStrike" dirty="0" smtClean="0">
                          <a:effectLst/>
                        </a:rPr>
                        <a:t>סכום</a:t>
                      </a:r>
                      <a:endParaRPr lang="he-IL" sz="1200" b="1" i="0" u="none" strike="noStrike" dirty="0" smtClean="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2942181632"/>
                  </a:ext>
                </a:extLst>
              </a:tr>
              <a:tr h="232457">
                <a:tc>
                  <a:txBody>
                    <a:bodyPr/>
                    <a:lstStyle/>
                    <a:p>
                      <a:pPr algn="ctr" rtl="1" fontAlgn="b"/>
                      <a:r>
                        <a:rPr lang="he-IL" sz="1200" u="none" strike="noStrike" dirty="0">
                          <a:effectLst/>
                        </a:rPr>
                        <a:t>א</a:t>
                      </a:r>
                      <a:endParaRPr lang="he-IL"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r" rtl="1" fontAlgn="b"/>
                      <a:r>
                        <a:rPr lang="he-IL" sz="1200" u="none" strike="noStrike" dirty="0">
                          <a:effectLst/>
                        </a:rPr>
                        <a:t>הקמת מתקן </a:t>
                      </a:r>
                      <a:r>
                        <a:rPr lang="he-IL" sz="1200" u="none" strike="noStrike" dirty="0" smtClean="0">
                          <a:effectLst/>
                        </a:rPr>
                        <a:t>משלים ל </a:t>
                      </a:r>
                      <a:r>
                        <a:rPr lang="en-US" sz="1200" u="none" strike="noStrike" dirty="0" smtClean="0">
                          <a:effectLst/>
                        </a:rPr>
                        <a:t>BFT</a:t>
                      </a:r>
                      <a:endParaRPr lang="he-IL" sz="12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200" u="none" strike="noStrike" dirty="0">
                          <a:effectLst/>
                        </a:rPr>
                        <a:t>4,500,000</a:t>
                      </a:r>
                      <a:endParaRPr lang="he-IL" sz="1200" b="0"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943414882"/>
                  </a:ext>
                </a:extLst>
              </a:tr>
              <a:tr h="232457">
                <a:tc>
                  <a:txBody>
                    <a:bodyPr/>
                    <a:lstStyle/>
                    <a:p>
                      <a:pPr algn="ctr" rtl="1" fontAlgn="b"/>
                      <a:r>
                        <a:rPr lang="he-IL" sz="1200" u="none" strike="noStrike" dirty="0">
                          <a:effectLst/>
                        </a:rPr>
                        <a:t>ב</a:t>
                      </a:r>
                      <a:endParaRPr lang="he-IL"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r" rtl="1" fontAlgn="b"/>
                      <a:r>
                        <a:rPr lang="he-IL" sz="1200" u="none" strike="noStrike" dirty="0" err="1">
                          <a:effectLst/>
                        </a:rPr>
                        <a:t>איכלוס</a:t>
                      </a:r>
                      <a:r>
                        <a:rPr lang="he-IL" sz="1200" u="none" strike="noStrike" dirty="0">
                          <a:effectLst/>
                        </a:rPr>
                        <a:t> </a:t>
                      </a:r>
                      <a:r>
                        <a:rPr lang="he-IL" sz="1200" u="none" strike="noStrike" dirty="0" smtClean="0">
                          <a:effectLst/>
                        </a:rPr>
                        <a:t>מתקן</a:t>
                      </a:r>
                      <a:endParaRPr lang="he-IL" sz="1200" b="0"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200" u="sng" strike="noStrike">
                          <a:effectLst/>
                        </a:rPr>
                        <a:t>500,000</a:t>
                      </a:r>
                      <a:endParaRPr lang="he-IL" sz="1200" b="0" i="0" u="sng" strike="noStrike">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539709452"/>
                  </a:ext>
                </a:extLst>
              </a:tr>
              <a:tr h="232457">
                <a:tc>
                  <a:txBody>
                    <a:bodyPr/>
                    <a:lstStyle/>
                    <a:p>
                      <a:pPr algn="ctr" rtl="0" fontAlgn="b"/>
                      <a:r>
                        <a:rPr lang="he-IL" sz="1200" b="1" i="0" u="none" strike="noStrike" dirty="0" smtClean="0">
                          <a:solidFill>
                            <a:srgbClr val="000000"/>
                          </a:solidFill>
                          <a:effectLst/>
                          <a:latin typeface="Arial" panose="020B0604020202020204" pitchFamily="34" charset="0"/>
                        </a:rPr>
                        <a:t>סה"כ</a:t>
                      </a:r>
                      <a:endParaRPr lang="he-IL" sz="1200" b="1" i="0" u="none" strike="noStrike" dirty="0">
                        <a:solidFill>
                          <a:srgbClr val="000000"/>
                        </a:solidFill>
                        <a:effectLst/>
                        <a:latin typeface="Arial" panose="020B0604020202020204" pitchFamily="34" charset="0"/>
                      </a:endParaRPr>
                    </a:p>
                  </a:txBody>
                  <a:tcPr marL="7620" marR="7620" marT="7620" marB="0" anchor="ctr"/>
                </a:tc>
                <a:tc>
                  <a:txBody>
                    <a:bodyPr/>
                    <a:lstStyle/>
                    <a:p>
                      <a:pPr algn="l" rtl="0" fontAlgn="b"/>
                      <a:endParaRPr lang="he-IL" sz="1200" b="1" i="0" u="none" strike="noStrike" dirty="0">
                        <a:solidFill>
                          <a:srgbClr val="000000"/>
                        </a:solidFill>
                        <a:effectLst/>
                        <a:latin typeface="Arial" panose="020B0604020202020204" pitchFamily="34" charset="0"/>
                      </a:endParaRPr>
                    </a:p>
                  </a:txBody>
                  <a:tcPr marL="7620" marR="7620" marT="7620" marB="0" anchor="b"/>
                </a:tc>
                <a:tc>
                  <a:txBody>
                    <a:bodyPr/>
                    <a:lstStyle/>
                    <a:p>
                      <a:pPr algn="ctr" rtl="0" fontAlgn="b"/>
                      <a:r>
                        <a:rPr lang="he-IL" sz="1200" b="1" u="none" strike="noStrike" dirty="0">
                          <a:effectLst/>
                        </a:rPr>
                        <a:t>5,000,000</a:t>
                      </a:r>
                      <a:endParaRPr lang="he-IL" sz="1200" b="1"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218398842"/>
                  </a:ext>
                </a:extLst>
              </a:tr>
            </a:tbl>
          </a:graphicData>
        </a:graphic>
      </p:graphicFrame>
      <p:sp>
        <p:nvSpPr>
          <p:cNvPr id="8" name="מלבן 7"/>
          <p:cNvSpPr/>
          <p:nvPr/>
        </p:nvSpPr>
        <p:spPr>
          <a:xfrm>
            <a:off x="368808" y="4990447"/>
            <a:ext cx="6199632" cy="276999"/>
          </a:xfrm>
          <a:prstGeom prst="rect">
            <a:avLst/>
          </a:prstGeom>
          <a:ln>
            <a:solidFill>
              <a:schemeClr val="bg1">
                <a:lumMod val="65000"/>
              </a:schemeClr>
            </a:solidFill>
          </a:ln>
        </p:spPr>
        <p:txBody>
          <a:bodyPr wrap="square">
            <a:spAutoFit/>
          </a:bodyPr>
          <a:lstStyle/>
          <a:p>
            <a:r>
              <a:rPr lang="he-IL" sz="1200" b="1" dirty="0">
                <a:solidFill>
                  <a:schemeClr val="dk1"/>
                </a:solidFill>
              </a:rPr>
              <a:t>סה"כ הוצאות ייעוץ ותכנון (כולל </a:t>
            </a:r>
            <a:r>
              <a:rPr lang="he-IL" sz="1200" b="1" dirty="0" err="1">
                <a:solidFill>
                  <a:schemeClr val="dk1"/>
                </a:solidFill>
              </a:rPr>
              <a:t>תב"ע</a:t>
            </a:r>
            <a:r>
              <a:rPr lang="he-IL" sz="1200" b="1" dirty="0" smtClean="0">
                <a:solidFill>
                  <a:schemeClr val="dk1"/>
                </a:solidFill>
              </a:rPr>
              <a:t>)			 1,815,293  (סטפ.21)</a:t>
            </a:r>
            <a:endParaRPr lang="he-IL" sz="1200" b="1" dirty="0">
              <a:solidFill>
                <a:schemeClr val="dk1"/>
              </a:solidFill>
            </a:endParaRPr>
          </a:p>
        </p:txBody>
      </p:sp>
      <p:graphicFrame>
        <p:nvGraphicFramePr>
          <p:cNvPr id="9" name="טבלה 8"/>
          <p:cNvGraphicFramePr>
            <a:graphicFrameLocks noGrp="1"/>
          </p:cNvGraphicFramePr>
          <p:nvPr>
            <p:extLst>
              <p:ext uri="{D42A27DB-BD31-4B8C-83A1-F6EECF244321}">
                <p14:modId xmlns:p14="http://schemas.microsoft.com/office/powerpoint/2010/main" val="1643117237"/>
              </p:ext>
            </p:extLst>
          </p:nvPr>
        </p:nvGraphicFramePr>
        <p:xfrm>
          <a:off x="7367014" y="794870"/>
          <a:ext cx="4472433" cy="1946490"/>
        </p:xfrm>
        <a:graphic>
          <a:graphicData uri="http://schemas.openxmlformats.org/drawingml/2006/table">
            <a:tbl>
              <a:tblPr rtl="1" firstRow="1" bandRow="1">
                <a:tableStyleId>{5C22544A-7EE6-4342-B048-85BDC9FD1C3A}</a:tableStyleId>
              </a:tblPr>
              <a:tblGrid>
                <a:gridCol w="608584">
                  <a:extLst>
                    <a:ext uri="{9D8B030D-6E8A-4147-A177-3AD203B41FA5}">
                      <a16:colId xmlns:a16="http://schemas.microsoft.com/office/drawing/2014/main" val="2063993019"/>
                    </a:ext>
                  </a:extLst>
                </a:gridCol>
                <a:gridCol w="1289304">
                  <a:extLst>
                    <a:ext uri="{9D8B030D-6E8A-4147-A177-3AD203B41FA5}">
                      <a16:colId xmlns:a16="http://schemas.microsoft.com/office/drawing/2014/main" val="2939389520"/>
                    </a:ext>
                  </a:extLst>
                </a:gridCol>
                <a:gridCol w="2574545">
                  <a:extLst>
                    <a:ext uri="{9D8B030D-6E8A-4147-A177-3AD203B41FA5}">
                      <a16:colId xmlns:a16="http://schemas.microsoft.com/office/drawing/2014/main" val="1660635095"/>
                    </a:ext>
                  </a:extLst>
                </a:gridCol>
              </a:tblGrid>
              <a:tr h="389298">
                <a:tc>
                  <a:txBody>
                    <a:bodyPr/>
                    <a:lstStyle/>
                    <a:p>
                      <a:pPr rtl="1"/>
                      <a:r>
                        <a:rPr lang="he-IL" sz="1400" dirty="0" smtClean="0">
                          <a:solidFill>
                            <a:schemeClr val="tx1"/>
                          </a:solidFill>
                        </a:rPr>
                        <a:t>סעיף</a:t>
                      </a:r>
                      <a:endParaRPr lang="he-IL" sz="1400"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rtl="1"/>
                      <a:r>
                        <a:rPr lang="he-IL" sz="1400" dirty="0" smtClean="0">
                          <a:solidFill>
                            <a:schemeClr val="tx1"/>
                          </a:solidFill>
                        </a:rPr>
                        <a:t>סכום (</a:t>
                      </a:r>
                      <a:r>
                        <a:rPr lang="he-IL" sz="1400" dirty="0" err="1" smtClean="0">
                          <a:solidFill>
                            <a:schemeClr val="tx1"/>
                          </a:solidFill>
                        </a:rPr>
                        <a:t>מלש"ח</a:t>
                      </a:r>
                      <a:r>
                        <a:rPr lang="he-IL" sz="1400" dirty="0" smtClean="0">
                          <a:solidFill>
                            <a:schemeClr val="tx1"/>
                          </a:solidFill>
                        </a:rPr>
                        <a:t>)</a:t>
                      </a:r>
                      <a:endParaRPr lang="he-IL" sz="1400" dirty="0">
                        <a:solidFill>
                          <a:schemeClr val="tx1"/>
                        </a:solidFill>
                      </a:endParaRPr>
                    </a:p>
                  </a:txBody>
                  <a:tcPr>
                    <a:lnT w="12700" cap="flat" cmpd="sng" algn="ctr">
                      <a:solidFill>
                        <a:schemeClr val="tx1"/>
                      </a:solidFill>
                      <a:prstDash val="solid"/>
                      <a:round/>
                      <a:headEnd type="none" w="med" len="med"/>
                      <a:tailEnd type="none" w="med" len="med"/>
                    </a:lnT>
                  </a:tcPr>
                </a:tc>
                <a:tc>
                  <a:txBody>
                    <a:bodyPr/>
                    <a:lstStyle/>
                    <a:p>
                      <a:pPr rtl="1"/>
                      <a:r>
                        <a:rPr lang="he-IL" sz="1400" dirty="0" smtClean="0">
                          <a:solidFill>
                            <a:schemeClr val="tx1"/>
                          </a:solidFill>
                        </a:rPr>
                        <a:t>הסבר</a:t>
                      </a:r>
                      <a:endParaRPr lang="he-IL" sz="1400" dirty="0">
                        <a:solidFill>
                          <a:schemeClr val="tx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62114456"/>
                  </a:ext>
                </a:extLst>
              </a:tr>
              <a:tr h="389298">
                <a:tc>
                  <a:txBody>
                    <a:bodyPr/>
                    <a:lstStyle/>
                    <a:p>
                      <a:pPr algn="ctr" rtl="1"/>
                      <a:r>
                        <a:rPr lang="he-IL" sz="1400" dirty="0" smtClean="0"/>
                        <a:t>1</a:t>
                      </a:r>
                      <a:endParaRPr lang="he-IL" sz="1400" dirty="0"/>
                    </a:p>
                  </a:txBody>
                  <a:tcPr>
                    <a:lnL w="12700" cap="flat" cmpd="sng" algn="ctr">
                      <a:solidFill>
                        <a:schemeClr val="tx1"/>
                      </a:solidFill>
                      <a:prstDash val="solid"/>
                      <a:round/>
                      <a:headEnd type="none" w="med" len="med"/>
                      <a:tailEnd type="none" w="med" len="med"/>
                    </a:lnL>
                  </a:tcPr>
                </a:tc>
                <a:tc>
                  <a:txBody>
                    <a:bodyPr/>
                    <a:lstStyle/>
                    <a:p>
                      <a:pPr algn="ctr" rtl="1"/>
                      <a:r>
                        <a:rPr lang="he-IL" sz="1400" dirty="0" smtClean="0"/>
                        <a:t>14.5</a:t>
                      </a:r>
                      <a:endParaRPr lang="he-IL" sz="1400" dirty="0"/>
                    </a:p>
                  </a:txBody>
                  <a:tcPr/>
                </a:tc>
                <a:tc>
                  <a:txBody>
                    <a:bodyPr/>
                    <a:lstStyle/>
                    <a:p>
                      <a:pPr rtl="1"/>
                      <a:r>
                        <a:rPr lang="he-IL" sz="1400" dirty="0" smtClean="0"/>
                        <a:t>הסכם 2019 (בסך 19 </a:t>
                      </a:r>
                      <a:r>
                        <a:rPr lang="he-IL" sz="1400" dirty="0" err="1" smtClean="0"/>
                        <a:t>מלש"ח</a:t>
                      </a:r>
                      <a:r>
                        <a:rPr lang="he-IL" sz="1400" dirty="0" smtClean="0"/>
                        <a:t>)</a:t>
                      </a:r>
                      <a:endParaRPr lang="he-IL" sz="14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44288629"/>
                  </a:ext>
                </a:extLst>
              </a:tr>
              <a:tr h="389298">
                <a:tc>
                  <a:txBody>
                    <a:bodyPr/>
                    <a:lstStyle/>
                    <a:p>
                      <a:pPr algn="ctr" rtl="1"/>
                      <a:r>
                        <a:rPr lang="he-IL" sz="1400" dirty="0" smtClean="0"/>
                        <a:t>2</a:t>
                      </a:r>
                      <a:endParaRPr lang="he-IL" sz="1400" dirty="0"/>
                    </a:p>
                  </a:txBody>
                  <a:tcPr>
                    <a:lnL w="12700" cap="flat" cmpd="sng" algn="ctr">
                      <a:solidFill>
                        <a:schemeClr val="tx1"/>
                      </a:solidFill>
                      <a:prstDash val="solid"/>
                      <a:round/>
                      <a:headEnd type="none" w="med" len="med"/>
                      <a:tailEnd type="none" w="med" len="med"/>
                    </a:lnL>
                  </a:tcPr>
                </a:tc>
                <a:tc>
                  <a:txBody>
                    <a:bodyPr/>
                    <a:lstStyle/>
                    <a:p>
                      <a:pPr algn="ctr" rtl="1"/>
                      <a:r>
                        <a:rPr lang="he-IL" sz="1400" dirty="0" smtClean="0"/>
                        <a:t>7.5</a:t>
                      </a:r>
                      <a:endParaRPr lang="he-IL" sz="1400" dirty="0"/>
                    </a:p>
                  </a:txBody>
                  <a:tcPr/>
                </a:tc>
                <a:tc>
                  <a:txBody>
                    <a:bodyPr/>
                    <a:lstStyle/>
                    <a:p>
                      <a:pPr rtl="1"/>
                      <a:r>
                        <a:rPr lang="he-IL" sz="1400" dirty="0" smtClean="0"/>
                        <a:t>הסכם 2021 (בהכנה)</a:t>
                      </a:r>
                      <a:endParaRPr lang="he-IL" sz="14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937305962"/>
                  </a:ext>
                </a:extLst>
              </a:tr>
              <a:tr h="389298">
                <a:tc>
                  <a:txBody>
                    <a:bodyPr/>
                    <a:lstStyle/>
                    <a:p>
                      <a:pPr algn="ctr" rtl="1"/>
                      <a:r>
                        <a:rPr lang="he-IL" sz="1400" dirty="0" smtClean="0"/>
                        <a:t>3</a:t>
                      </a:r>
                      <a:endParaRPr lang="he-IL" sz="1400" dirty="0"/>
                    </a:p>
                  </a:txBody>
                  <a:tcPr>
                    <a:lnL w="12700" cap="flat" cmpd="sng" algn="ctr">
                      <a:solidFill>
                        <a:schemeClr val="tx1"/>
                      </a:solidFill>
                      <a:prstDash val="solid"/>
                      <a:round/>
                      <a:headEnd type="none" w="med" len="med"/>
                      <a:tailEnd type="none" w="med" len="med"/>
                    </a:lnL>
                  </a:tcPr>
                </a:tc>
                <a:tc>
                  <a:txBody>
                    <a:bodyPr/>
                    <a:lstStyle/>
                    <a:p>
                      <a:pPr algn="ctr" rtl="1"/>
                      <a:r>
                        <a:rPr lang="he-IL" sz="1400" dirty="0" smtClean="0"/>
                        <a:t>2</a:t>
                      </a:r>
                      <a:endParaRPr lang="he-IL" sz="1400" dirty="0"/>
                    </a:p>
                  </a:txBody>
                  <a:tcPr/>
                </a:tc>
                <a:tc>
                  <a:txBody>
                    <a:bodyPr/>
                    <a:lstStyle/>
                    <a:p>
                      <a:pPr rtl="1"/>
                      <a:r>
                        <a:rPr lang="he-IL" sz="1400" dirty="0" smtClean="0"/>
                        <a:t>הוצאות ליווי המשרד</a:t>
                      </a:r>
                      <a:endParaRPr lang="he-IL" sz="14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724650981"/>
                  </a:ext>
                </a:extLst>
              </a:tr>
              <a:tr h="389298">
                <a:tc>
                  <a:txBody>
                    <a:bodyPr/>
                    <a:lstStyle/>
                    <a:p>
                      <a:pPr rtl="1"/>
                      <a:r>
                        <a:rPr lang="he-IL" sz="1400" dirty="0" smtClean="0"/>
                        <a:t>סה"כ</a:t>
                      </a:r>
                      <a:endParaRPr lang="he-IL" sz="14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rtl="1"/>
                      <a:r>
                        <a:rPr lang="he-IL" sz="1400" dirty="0" smtClean="0"/>
                        <a:t>24</a:t>
                      </a:r>
                      <a:endParaRPr lang="he-IL" sz="1400" dirty="0"/>
                    </a:p>
                  </a:txBody>
                  <a:tcPr>
                    <a:lnB w="12700" cap="flat" cmpd="sng" algn="ctr">
                      <a:solidFill>
                        <a:schemeClr val="tx1"/>
                      </a:solidFill>
                      <a:prstDash val="solid"/>
                      <a:round/>
                      <a:headEnd type="none" w="med" len="med"/>
                      <a:tailEnd type="none" w="med" len="med"/>
                    </a:lnB>
                  </a:tcPr>
                </a:tc>
                <a:tc>
                  <a:txBody>
                    <a:bodyPr/>
                    <a:lstStyle/>
                    <a:p>
                      <a:pPr rtl="1"/>
                      <a:r>
                        <a:rPr lang="he-IL" sz="1400" dirty="0" smtClean="0"/>
                        <a:t>סה"כ תקציב</a:t>
                      </a:r>
                      <a:r>
                        <a:rPr lang="he-IL" sz="1400" baseline="0" dirty="0" smtClean="0"/>
                        <a:t> החלטת ממשלה</a:t>
                      </a:r>
                      <a:endParaRPr lang="he-IL" sz="14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2505873"/>
                  </a:ext>
                </a:extLst>
              </a:tr>
            </a:tbl>
          </a:graphicData>
        </a:graphic>
      </p:graphicFrame>
      <p:sp>
        <p:nvSpPr>
          <p:cNvPr id="10" name="TextBox 9"/>
          <p:cNvSpPr txBox="1"/>
          <p:nvPr/>
        </p:nvSpPr>
        <p:spPr>
          <a:xfrm>
            <a:off x="7214615" y="213354"/>
            <a:ext cx="4193032" cy="369332"/>
          </a:xfrm>
          <a:prstGeom prst="rect">
            <a:avLst/>
          </a:prstGeom>
          <a:noFill/>
        </p:spPr>
        <p:txBody>
          <a:bodyPr wrap="square" rtlCol="1">
            <a:spAutoFit/>
          </a:bodyPr>
          <a:lstStyle/>
          <a:p>
            <a:r>
              <a:rPr lang="he-IL" u="sng" dirty="0" smtClean="0"/>
              <a:t>סיכום הוצאות מתקציב החלטת ממשלה</a:t>
            </a:r>
            <a:endParaRPr lang="he-IL" u="sng" dirty="0"/>
          </a:p>
        </p:txBody>
      </p:sp>
      <p:graphicFrame>
        <p:nvGraphicFramePr>
          <p:cNvPr id="3" name="טבלה 2"/>
          <p:cNvGraphicFramePr>
            <a:graphicFrameLocks noGrp="1"/>
          </p:cNvGraphicFramePr>
          <p:nvPr>
            <p:extLst>
              <p:ext uri="{D42A27DB-BD31-4B8C-83A1-F6EECF244321}">
                <p14:modId xmlns:p14="http://schemas.microsoft.com/office/powerpoint/2010/main" val="3133009110"/>
              </p:ext>
            </p:extLst>
          </p:nvPr>
        </p:nvGraphicFramePr>
        <p:xfrm>
          <a:off x="8010143" y="3356292"/>
          <a:ext cx="3892929" cy="1833330"/>
        </p:xfrm>
        <a:graphic>
          <a:graphicData uri="http://schemas.openxmlformats.org/drawingml/2006/table">
            <a:tbl>
              <a:tblPr rtl="1">
                <a:tableStyleId>{22838BEF-8BB2-4498-84A7-C5851F593DF1}</a:tableStyleId>
              </a:tblPr>
              <a:tblGrid>
                <a:gridCol w="567470">
                  <a:extLst>
                    <a:ext uri="{9D8B030D-6E8A-4147-A177-3AD203B41FA5}">
                      <a16:colId xmlns:a16="http://schemas.microsoft.com/office/drawing/2014/main" val="808813441"/>
                    </a:ext>
                  </a:extLst>
                </a:gridCol>
                <a:gridCol w="2388979">
                  <a:extLst>
                    <a:ext uri="{9D8B030D-6E8A-4147-A177-3AD203B41FA5}">
                      <a16:colId xmlns:a16="http://schemas.microsoft.com/office/drawing/2014/main" val="4030030797"/>
                    </a:ext>
                  </a:extLst>
                </a:gridCol>
                <a:gridCol w="936480">
                  <a:extLst>
                    <a:ext uri="{9D8B030D-6E8A-4147-A177-3AD203B41FA5}">
                      <a16:colId xmlns:a16="http://schemas.microsoft.com/office/drawing/2014/main" val="4175762238"/>
                    </a:ext>
                  </a:extLst>
                </a:gridCol>
              </a:tblGrid>
              <a:tr h="219750">
                <a:tc>
                  <a:txBody>
                    <a:bodyPr/>
                    <a:lstStyle/>
                    <a:p>
                      <a:pPr algn="ctr" rtl="1" fontAlgn="b"/>
                      <a:r>
                        <a:rPr lang="he-IL" sz="1200" b="1" u="none" strike="noStrike" dirty="0">
                          <a:effectLst/>
                        </a:rPr>
                        <a:t>סעיף</a:t>
                      </a:r>
                      <a:endParaRPr lang="he-IL" sz="1200" b="1" i="0" u="none" strike="noStrike" dirty="0">
                        <a:solidFill>
                          <a:srgbClr val="000000"/>
                        </a:solidFill>
                        <a:effectLst/>
                        <a:latin typeface="Arial" panose="020B0604020202020204" pitchFamily="34" charset="0"/>
                      </a:endParaRPr>
                    </a:p>
                  </a:txBody>
                  <a:tcPr marL="7620" marR="7620" marT="7620" marB="0" anchor="ctr"/>
                </a:tc>
                <a:tc>
                  <a:txBody>
                    <a:bodyPr/>
                    <a:lstStyle/>
                    <a:p>
                      <a:pPr algn="ctr" rtl="1" fontAlgn="b"/>
                      <a:r>
                        <a:rPr lang="he-IL" sz="1200" b="1" u="none" strike="noStrike" dirty="0">
                          <a:effectLst/>
                        </a:rPr>
                        <a:t>פירוט</a:t>
                      </a:r>
                      <a:endParaRPr lang="he-IL" sz="1200" b="1" i="0" u="none" strike="noStrike" dirty="0">
                        <a:solidFill>
                          <a:srgbClr val="000000"/>
                        </a:solidFill>
                        <a:effectLst/>
                        <a:latin typeface="Arial" panose="020B0604020202020204" pitchFamily="34" charset="0"/>
                      </a:endParaRPr>
                    </a:p>
                  </a:txBody>
                  <a:tcPr marL="7620" marR="7620" marT="7620" marB="0" anchor="ctr"/>
                </a:tc>
                <a:tc>
                  <a:txBody>
                    <a:bodyPr/>
                    <a:lstStyle/>
                    <a:p>
                      <a:pPr algn="ctr" rtl="1" fontAlgn="b"/>
                      <a:r>
                        <a:rPr lang="he-IL" sz="1200" b="1" u="none" strike="noStrike" dirty="0">
                          <a:effectLst/>
                        </a:rPr>
                        <a:t>סכום</a:t>
                      </a:r>
                      <a:endParaRPr lang="he-IL" sz="1200" b="1"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2924525929"/>
                  </a:ext>
                </a:extLst>
              </a:tr>
              <a:tr h="322716">
                <a:tc>
                  <a:txBody>
                    <a:bodyPr/>
                    <a:lstStyle/>
                    <a:p>
                      <a:pPr algn="ctr" rtl="1" fontAlgn="b"/>
                      <a:r>
                        <a:rPr lang="he-IL" sz="1200" u="none" strike="noStrike" dirty="0">
                          <a:effectLst/>
                        </a:rPr>
                        <a:t>א</a:t>
                      </a:r>
                      <a:endParaRPr lang="he-IL"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r" rtl="1" fontAlgn="b"/>
                      <a:r>
                        <a:rPr lang="he-IL" sz="1200" u="none" strike="noStrike" dirty="0">
                          <a:effectLst/>
                        </a:rPr>
                        <a:t>הרחבה ועדכון התכנון</a:t>
                      </a:r>
                      <a:endParaRPr lang="he-IL"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rtl="0" fontAlgn="b"/>
                      <a:r>
                        <a:rPr lang="he-IL" sz="1200" u="none" strike="noStrike" dirty="0">
                          <a:effectLst/>
                        </a:rPr>
                        <a:t>544,000</a:t>
                      </a:r>
                      <a:endParaRPr lang="he-IL"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411633488"/>
                  </a:ext>
                </a:extLst>
              </a:tr>
              <a:tr h="322716">
                <a:tc>
                  <a:txBody>
                    <a:bodyPr/>
                    <a:lstStyle/>
                    <a:p>
                      <a:pPr algn="ctr" rtl="1" fontAlgn="b"/>
                      <a:r>
                        <a:rPr lang="he-IL" sz="1200" u="none" strike="noStrike" dirty="0">
                          <a:effectLst/>
                        </a:rPr>
                        <a:t>ב</a:t>
                      </a:r>
                      <a:endParaRPr lang="he-IL"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r" rtl="1" fontAlgn="b"/>
                      <a:r>
                        <a:rPr lang="he-IL" sz="1200" u="none" strike="noStrike" dirty="0">
                          <a:effectLst/>
                        </a:rPr>
                        <a:t>האצת מו"פ יבוא ביצים </a:t>
                      </a:r>
                      <a:r>
                        <a:rPr lang="he-IL" sz="1200" u="none" strike="noStrike" dirty="0" smtClean="0">
                          <a:effectLst/>
                        </a:rPr>
                        <a:t>ושרשרת </a:t>
                      </a:r>
                      <a:r>
                        <a:rPr lang="he-IL" sz="1200" u="none" strike="noStrike" dirty="0">
                          <a:effectLst/>
                        </a:rPr>
                        <a:t>מזון</a:t>
                      </a:r>
                      <a:endParaRPr lang="he-IL"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rtl="0" fontAlgn="b"/>
                      <a:r>
                        <a:rPr lang="he-IL" sz="1200" u="none" strike="noStrike" dirty="0">
                          <a:effectLst/>
                        </a:rPr>
                        <a:t>956,000</a:t>
                      </a:r>
                      <a:endParaRPr lang="he-IL"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60901537"/>
                  </a:ext>
                </a:extLst>
              </a:tr>
              <a:tr h="322716">
                <a:tc>
                  <a:txBody>
                    <a:bodyPr/>
                    <a:lstStyle/>
                    <a:p>
                      <a:pPr algn="ctr" rtl="1" fontAlgn="b"/>
                      <a:r>
                        <a:rPr lang="he-IL" sz="1200" u="none" strike="noStrike" dirty="0">
                          <a:effectLst/>
                        </a:rPr>
                        <a:t>ג</a:t>
                      </a:r>
                      <a:endParaRPr lang="he-IL"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r" rtl="1" fontAlgn="b"/>
                      <a:r>
                        <a:rPr lang="he-IL" sz="1200" u="none" strike="noStrike" dirty="0">
                          <a:effectLst/>
                        </a:rPr>
                        <a:t>השלמת מתקן לייצור </a:t>
                      </a:r>
                      <a:r>
                        <a:rPr lang="he-IL" sz="1200" u="none" strike="noStrike" dirty="0" smtClean="0">
                          <a:effectLst/>
                        </a:rPr>
                        <a:t>ביצי </a:t>
                      </a:r>
                      <a:r>
                        <a:rPr lang="en-US" sz="1200" u="none" strike="noStrike" dirty="0" smtClean="0">
                          <a:effectLst/>
                        </a:rPr>
                        <a:t>BFT</a:t>
                      </a:r>
                      <a:r>
                        <a:rPr lang="he-IL" sz="1200" u="none" strike="noStrike" dirty="0" smtClean="0">
                          <a:effectLst/>
                        </a:rPr>
                        <a:t> </a:t>
                      </a:r>
                      <a:endParaRPr lang="he-IL"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rtl="0" fontAlgn="b"/>
                      <a:r>
                        <a:rPr lang="he-IL" sz="1200" u="none" strike="noStrike">
                          <a:effectLst/>
                        </a:rPr>
                        <a:t>5,000,000</a:t>
                      </a:r>
                      <a:endParaRPr lang="he-IL" sz="1200" b="0" i="0" u="none" strike="noStrike">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2863712048"/>
                  </a:ext>
                </a:extLst>
              </a:tr>
              <a:tr h="322716">
                <a:tc>
                  <a:txBody>
                    <a:bodyPr/>
                    <a:lstStyle/>
                    <a:p>
                      <a:pPr algn="ctr" rtl="1" fontAlgn="b"/>
                      <a:r>
                        <a:rPr lang="he-IL" sz="1200" u="none" strike="noStrike" dirty="0">
                          <a:effectLst/>
                        </a:rPr>
                        <a:t>ד</a:t>
                      </a:r>
                      <a:endParaRPr lang="he-IL"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r" rtl="1" fontAlgn="b"/>
                      <a:r>
                        <a:rPr lang="he-IL" sz="1200" u="none" strike="noStrike" dirty="0">
                          <a:effectLst/>
                        </a:rPr>
                        <a:t>תשתיות </a:t>
                      </a:r>
                      <a:r>
                        <a:rPr lang="he-IL" sz="1200" u="none" strike="noStrike" dirty="0" err="1">
                          <a:effectLst/>
                        </a:rPr>
                        <a:t>הקפיות</a:t>
                      </a:r>
                      <a:r>
                        <a:rPr lang="he-IL" sz="1200" u="none" strike="noStrike" dirty="0">
                          <a:effectLst/>
                        </a:rPr>
                        <a:t> ותמיכה </a:t>
                      </a:r>
                      <a:r>
                        <a:rPr lang="he-IL" sz="1200" u="none" strike="noStrike" dirty="0" err="1">
                          <a:effectLst/>
                        </a:rPr>
                        <a:t>באיכלוס</a:t>
                      </a:r>
                      <a:endParaRPr lang="he-IL"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rtl="0" fontAlgn="b"/>
                      <a:r>
                        <a:rPr lang="he-IL" sz="1200" u="none" strike="noStrike" dirty="0">
                          <a:effectLst/>
                        </a:rPr>
                        <a:t>1,000,000</a:t>
                      </a:r>
                      <a:endParaRPr lang="he-IL"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950101740"/>
                  </a:ext>
                </a:extLst>
              </a:tr>
              <a:tr h="322716">
                <a:tc>
                  <a:txBody>
                    <a:bodyPr/>
                    <a:lstStyle/>
                    <a:p>
                      <a:pPr marL="0" marR="0" indent="0" algn="ctr" defTabSz="914400" rtl="1" eaLnBrk="1" fontAlgn="b" latinLnBrk="0" hangingPunct="1">
                        <a:lnSpc>
                          <a:spcPct val="100000"/>
                        </a:lnSpc>
                        <a:spcBef>
                          <a:spcPts val="0"/>
                        </a:spcBef>
                        <a:spcAft>
                          <a:spcPts val="0"/>
                        </a:spcAft>
                        <a:buClrTx/>
                        <a:buSzTx/>
                        <a:buFontTx/>
                        <a:buNone/>
                        <a:tabLst/>
                        <a:defRPr/>
                      </a:pPr>
                      <a:r>
                        <a:rPr lang="he-IL" sz="1200" b="1" i="0" u="none" strike="noStrike" dirty="0" smtClean="0">
                          <a:solidFill>
                            <a:srgbClr val="000000"/>
                          </a:solidFill>
                          <a:effectLst/>
                          <a:latin typeface="Arial" panose="020B0604020202020204" pitchFamily="34" charset="0"/>
                        </a:rPr>
                        <a:t>סה"כ</a:t>
                      </a:r>
                    </a:p>
                  </a:txBody>
                  <a:tcPr marL="7620" marR="7620" marT="7620" marB="0" anchor="ctr"/>
                </a:tc>
                <a:tc>
                  <a:txBody>
                    <a:bodyPr/>
                    <a:lstStyle/>
                    <a:p>
                      <a:pPr algn="r" rtl="1" fontAlgn="b"/>
                      <a:endParaRPr lang="he-IL" sz="1200" b="1" i="0" u="none" strike="noStrike" dirty="0">
                        <a:solidFill>
                          <a:srgbClr val="000000"/>
                        </a:solidFill>
                        <a:effectLst/>
                        <a:latin typeface="Arial" panose="020B0604020202020204" pitchFamily="34" charset="0"/>
                      </a:endParaRPr>
                    </a:p>
                  </a:txBody>
                  <a:tcPr marL="7620" marR="7620" marT="7620" marB="0" anchor="ctr"/>
                </a:tc>
                <a:tc>
                  <a:txBody>
                    <a:bodyPr/>
                    <a:lstStyle/>
                    <a:p>
                      <a:pPr algn="ctr" rtl="0" fontAlgn="b"/>
                      <a:r>
                        <a:rPr lang="he-IL" sz="1200" b="1" i="0" u="none" strike="noStrike" dirty="0" smtClean="0">
                          <a:solidFill>
                            <a:srgbClr val="000000"/>
                          </a:solidFill>
                          <a:effectLst/>
                          <a:latin typeface="Arial" panose="020B0604020202020204" pitchFamily="34" charset="0"/>
                        </a:rPr>
                        <a:t>7,500,000</a:t>
                      </a:r>
                      <a:endParaRPr lang="he-IL" sz="1200" b="1"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3399918619"/>
                  </a:ext>
                </a:extLst>
              </a:tr>
            </a:tbl>
          </a:graphicData>
        </a:graphic>
      </p:graphicFrame>
    </p:spTree>
    <p:extLst>
      <p:ext uri="{BB962C8B-B14F-4D97-AF65-F5344CB8AC3E}">
        <p14:creationId xmlns:p14="http://schemas.microsoft.com/office/powerpoint/2010/main" val="3031861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308847" y="-215810"/>
            <a:ext cx="10515600" cy="1325563"/>
          </a:xfrm>
        </p:spPr>
        <p:txBody>
          <a:bodyPr/>
          <a:lstStyle/>
          <a:p>
            <a:r>
              <a:rPr lang="he-IL" dirty="0" smtClean="0"/>
              <a:t>סטטוס </a:t>
            </a:r>
            <a:r>
              <a:rPr lang="he-IL" dirty="0" smtClean="0"/>
              <a:t>היתרים</a:t>
            </a:r>
            <a:endParaRPr lang="he-IL" dirty="0"/>
          </a:p>
        </p:txBody>
      </p:sp>
      <p:sp>
        <p:nvSpPr>
          <p:cNvPr id="3" name="מציין מיקום תוכן 2"/>
          <p:cNvSpPr>
            <a:spLocks noGrp="1"/>
          </p:cNvSpPr>
          <p:nvPr>
            <p:ph idx="1"/>
          </p:nvPr>
        </p:nvSpPr>
        <p:spPr>
          <a:xfrm>
            <a:off x="389965" y="1059141"/>
            <a:ext cx="11205882" cy="5328212"/>
          </a:xfrm>
        </p:spPr>
        <p:txBody>
          <a:bodyPr>
            <a:normAutofit fontScale="92500" lnSpcReduction="10000"/>
          </a:bodyPr>
          <a:lstStyle/>
          <a:p>
            <a:pPr marL="0" indent="0">
              <a:buNone/>
            </a:pPr>
            <a:r>
              <a:rPr lang="he-IL" sz="2400" u="sng" dirty="0" smtClean="0"/>
              <a:t>היתר בנייה</a:t>
            </a:r>
          </a:p>
          <a:p>
            <a:r>
              <a:rPr lang="he-IL" sz="2400" dirty="0" smtClean="0"/>
              <a:t>הוגשה בקשה – הושלמו עיקרי הדרישות של הוועדה המקומית.</a:t>
            </a:r>
          </a:p>
          <a:p>
            <a:r>
              <a:rPr lang="he-IL" sz="2400" dirty="0" smtClean="0"/>
              <a:t>עיכוב באישור בוועדה המחוזית על רקע תכניות מתאר, לקראת אישור.</a:t>
            </a:r>
          </a:p>
          <a:p>
            <a:r>
              <a:rPr lang="he-IL" sz="2400" dirty="0" smtClean="0"/>
              <a:t>נדרשת הכנת </a:t>
            </a:r>
            <a:r>
              <a:rPr lang="he-IL" sz="2400" dirty="0" err="1" smtClean="0"/>
              <a:t>תב"ע</a:t>
            </a:r>
            <a:r>
              <a:rPr lang="he-IL" sz="2400" dirty="0" smtClean="0"/>
              <a:t> נקודתית – כבר בעבודה בתהליך מזורז.</a:t>
            </a:r>
          </a:p>
          <a:p>
            <a:endParaRPr lang="he-IL" sz="1400" dirty="0" smtClean="0"/>
          </a:p>
          <a:p>
            <a:pPr marL="0" indent="0">
              <a:buNone/>
            </a:pPr>
            <a:r>
              <a:rPr lang="he-IL" sz="2400" u="sng" dirty="0" smtClean="0"/>
              <a:t>היתר הזרמה והיבטים סביבתיים</a:t>
            </a:r>
          </a:p>
          <a:p>
            <a:r>
              <a:rPr lang="he-IL" sz="2400" dirty="0" smtClean="0"/>
              <a:t>התקבל היתר הזרמה </a:t>
            </a:r>
            <a:r>
              <a:rPr lang="he-IL" sz="2400" dirty="0" err="1" smtClean="0"/>
              <a:t>למלח"י</a:t>
            </a:r>
            <a:r>
              <a:rPr lang="he-IL" sz="2400" dirty="0" smtClean="0"/>
              <a:t> הכולל את מתקן הטונה.</a:t>
            </a:r>
          </a:p>
          <a:p>
            <a:r>
              <a:rPr lang="he-IL" sz="2400" dirty="0" smtClean="0"/>
              <a:t>התקבלה הסכמת היח' הסביבתית אילת ומשרד </a:t>
            </a:r>
            <a:r>
              <a:rPr lang="he-IL" sz="2400" dirty="0" err="1" smtClean="0"/>
              <a:t>הגה"ס</a:t>
            </a:r>
            <a:r>
              <a:rPr lang="he-IL" sz="2400" dirty="0" smtClean="0"/>
              <a:t>.</a:t>
            </a:r>
          </a:p>
          <a:p>
            <a:r>
              <a:rPr lang="he-IL" sz="2400" dirty="0" smtClean="0"/>
              <a:t>התקבל אישור וועדת אינטרודוקציה – משרד החקלאות</a:t>
            </a:r>
            <a:r>
              <a:rPr lang="he-IL" sz="2400" dirty="0" smtClean="0"/>
              <a:t>.</a:t>
            </a:r>
            <a:endParaRPr lang="he-IL" sz="2400" dirty="0" smtClean="0"/>
          </a:p>
          <a:p>
            <a:r>
              <a:rPr lang="he-IL" sz="2400" dirty="0" smtClean="0"/>
              <a:t>התקבל אישור ייבוא ביצים לשלבי הביניים של המו"פ.</a:t>
            </a:r>
          </a:p>
          <a:p>
            <a:endParaRPr lang="he-IL" sz="1600" dirty="0"/>
          </a:p>
          <a:p>
            <a:pPr marL="0" indent="0">
              <a:buNone/>
            </a:pPr>
            <a:r>
              <a:rPr lang="he-IL" sz="2400" u="sng" dirty="0" smtClean="0"/>
              <a:t>הכנת </a:t>
            </a:r>
            <a:r>
              <a:rPr lang="he-IL" sz="2400" u="sng" dirty="0" err="1" smtClean="0"/>
              <a:t>תב"ע</a:t>
            </a:r>
            <a:r>
              <a:rPr lang="he-IL" sz="2400" u="sng" dirty="0" smtClean="0"/>
              <a:t> לכלל מתחם מלח"י</a:t>
            </a:r>
          </a:p>
          <a:p>
            <a:r>
              <a:rPr lang="he-IL" sz="2400" dirty="0" smtClean="0"/>
              <a:t>הוכן </a:t>
            </a:r>
            <a:r>
              <a:rPr lang="he-IL" sz="2400" dirty="0" err="1" smtClean="0"/>
              <a:t>תשריט</a:t>
            </a:r>
            <a:r>
              <a:rPr lang="he-IL" sz="2400" dirty="0" smtClean="0"/>
              <a:t>, נספחים והוראות תכנית – לקראת בקשה לדיון בתנאים להפקדה</a:t>
            </a:r>
          </a:p>
          <a:p>
            <a:r>
              <a:rPr lang="he-IL" sz="2400" dirty="0" smtClean="0"/>
              <a:t>במקביל מקודמת בהליך מזורז </a:t>
            </a:r>
            <a:r>
              <a:rPr lang="he-IL" sz="2400" dirty="0" err="1" smtClean="0"/>
              <a:t>תב"ע</a:t>
            </a:r>
            <a:r>
              <a:rPr lang="he-IL" sz="2400" dirty="0" smtClean="0"/>
              <a:t> נקודתית לטונה, </a:t>
            </a:r>
            <a:r>
              <a:rPr lang="he-IL" sz="2400" dirty="0" err="1" smtClean="0"/>
              <a:t>עב"ס</a:t>
            </a:r>
            <a:r>
              <a:rPr lang="he-IL" sz="2400" dirty="0" smtClean="0"/>
              <a:t> ההסכמות שהושגו עבור היתר הבניה</a:t>
            </a:r>
            <a:endParaRPr lang="he-IL" sz="2400" dirty="0"/>
          </a:p>
        </p:txBody>
      </p:sp>
      <p:graphicFrame>
        <p:nvGraphicFramePr>
          <p:cNvPr id="5" name="אובייקט 4"/>
          <p:cNvGraphicFramePr>
            <a:graphicFrameLocks noChangeAspect="1"/>
          </p:cNvGraphicFramePr>
          <p:nvPr>
            <p:extLst>
              <p:ext uri="{D42A27DB-BD31-4B8C-83A1-F6EECF244321}">
                <p14:modId xmlns:p14="http://schemas.microsoft.com/office/powerpoint/2010/main" val="3337591458"/>
              </p:ext>
            </p:extLst>
          </p:nvPr>
        </p:nvGraphicFramePr>
        <p:xfrm>
          <a:off x="-595974" y="2384704"/>
          <a:ext cx="4572000" cy="3047703"/>
        </p:xfrm>
        <a:graphic>
          <a:graphicData uri="http://schemas.openxmlformats.org/presentationml/2006/ole">
            <mc:AlternateContent xmlns:mc="http://schemas.openxmlformats.org/markup-compatibility/2006">
              <mc:Choice xmlns:v="urn:schemas-microsoft-com:vml" Requires="v">
                <p:oleObj spid="_x0000_s3147" name="Acrobat Document" r:id="rId3" imgW="32403659" imgH="21602674" progId="AcroExch.Document.DC">
                  <p:embed/>
                </p:oleObj>
              </mc:Choice>
              <mc:Fallback>
                <p:oleObj name="Acrobat Document" r:id="rId3" imgW="32403659" imgH="21602674" progId="AcroExch.Document.DC">
                  <p:embed/>
                  <p:pic>
                    <p:nvPicPr>
                      <p:cNvPr id="4" name="אובייקט 3"/>
                      <p:cNvPicPr/>
                      <p:nvPr/>
                    </p:nvPicPr>
                    <p:blipFill>
                      <a:blip r:embed="rId4"/>
                      <a:stretch>
                        <a:fillRect/>
                      </a:stretch>
                    </p:blipFill>
                    <p:spPr>
                      <a:xfrm>
                        <a:off x="-595974" y="2384704"/>
                        <a:ext cx="4572000" cy="3047703"/>
                      </a:xfrm>
                      <a:prstGeom prst="rect">
                        <a:avLst/>
                      </a:prstGeom>
                    </p:spPr>
                  </p:pic>
                </p:oleObj>
              </mc:Fallback>
            </mc:AlternateContent>
          </a:graphicData>
        </a:graphic>
      </p:graphicFrame>
      <p:graphicFrame>
        <p:nvGraphicFramePr>
          <p:cNvPr id="6" name="אובייקט 5"/>
          <p:cNvGraphicFramePr>
            <a:graphicFrameLocks noChangeAspect="1"/>
          </p:cNvGraphicFramePr>
          <p:nvPr>
            <p:extLst>
              <p:ext uri="{D42A27DB-BD31-4B8C-83A1-F6EECF244321}">
                <p14:modId xmlns:p14="http://schemas.microsoft.com/office/powerpoint/2010/main" val="1939420952"/>
              </p:ext>
            </p:extLst>
          </p:nvPr>
        </p:nvGraphicFramePr>
        <p:xfrm>
          <a:off x="701040" y="252670"/>
          <a:ext cx="2411999" cy="1714165"/>
        </p:xfrm>
        <a:graphic>
          <a:graphicData uri="http://schemas.openxmlformats.org/presentationml/2006/ole">
            <mc:AlternateContent xmlns:mc="http://schemas.openxmlformats.org/markup-compatibility/2006">
              <mc:Choice xmlns:v="urn:schemas-microsoft-com:vml" Requires="v">
                <p:oleObj spid="_x0000_s3148" name="Acrobat Document" r:id="rId5" imgW="32099223" imgH="22707565" progId="AcroExch.Document.DC">
                  <p:embed/>
                </p:oleObj>
              </mc:Choice>
              <mc:Fallback>
                <p:oleObj name="Acrobat Document" r:id="rId5" imgW="32099223" imgH="22707565" progId="AcroExch.Document.DC">
                  <p:embed/>
                  <p:pic>
                    <p:nvPicPr>
                      <p:cNvPr id="5" name="אובייקט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040" y="252670"/>
                        <a:ext cx="2411999" cy="1714165"/>
                      </a:xfrm>
                      <a:prstGeom prst="rect">
                        <a:avLst/>
                      </a:prstGeom>
                      <a:noFill/>
                    </p:spPr>
                  </p:pic>
                </p:oleObj>
              </mc:Fallback>
            </mc:AlternateContent>
          </a:graphicData>
        </a:graphic>
      </p:graphicFrame>
      <p:sp>
        <p:nvSpPr>
          <p:cNvPr id="4" name="TextBox 3"/>
          <p:cNvSpPr txBox="1"/>
          <p:nvPr/>
        </p:nvSpPr>
        <p:spPr>
          <a:xfrm>
            <a:off x="389965" y="80968"/>
            <a:ext cx="2600123" cy="307777"/>
          </a:xfrm>
          <a:prstGeom prst="rect">
            <a:avLst/>
          </a:prstGeom>
          <a:noFill/>
        </p:spPr>
        <p:txBody>
          <a:bodyPr wrap="square" rtlCol="1">
            <a:spAutoFit/>
          </a:bodyPr>
          <a:lstStyle/>
          <a:p>
            <a:r>
              <a:rPr lang="he-IL" sz="1400" dirty="0" smtClean="0">
                <a:latin typeface="Guttman Kav" panose="02010401010101010101" pitchFamily="2" charset="-79"/>
                <a:cs typeface="Guttman Kav" panose="02010401010101010101" pitchFamily="2" charset="-79"/>
              </a:rPr>
              <a:t>תכנון קודם – מתקן טונה במזרח</a:t>
            </a:r>
            <a:endParaRPr lang="he-IL" sz="1400" dirty="0">
              <a:latin typeface="Guttman Kav" panose="02010401010101010101" pitchFamily="2" charset="-79"/>
              <a:cs typeface="Guttman Kav" panose="02010401010101010101" pitchFamily="2" charset="-79"/>
            </a:endParaRPr>
          </a:p>
        </p:txBody>
      </p:sp>
      <p:sp>
        <p:nvSpPr>
          <p:cNvPr id="7" name="TextBox 6"/>
          <p:cNvSpPr txBox="1"/>
          <p:nvPr/>
        </p:nvSpPr>
        <p:spPr>
          <a:xfrm>
            <a:off x="-82295" y="2076927"/>
            <a:ext cx="3072384" cy="307777"/>
          </a:xfrm>
          <a:prstGeom prst="rect">
            <a:avLst/>
          </a:prstGeom>
          <a:noFill/>
        </p:spPr>
        <p:txBody>
          <a:bodyPr wrap="square" rtlCol="1">
            <a:spAutoFit/>
          </a:bodyPr>
          <a:lstStyle/>
          <a:p>
            <a:r>
              <a:rPr lang="he-IL" sz="1400" u="sng" dirty="0" smtClean="0">
                <a:latin typeface="Guttman Kav" panose="02010401010101010101" pitchFamily="2" charset="-79"/>
                <a:cs typeface="Guttman Kav" panose="02010401010101010101" pitchFamily="2" charset="-79"/>
              </a:rPr>
              <a:t>תכנון נוכחי – מתקן טונה בתוך מלח"י</a:t>
            </a:r>
            <a:endParaRPr lang="he-IL" sz="1400" u="sng" dirty="0">
              <a:latin typeface="Guttman Kav" panose="02010401010101010101" pitchFamily="2" charset="-79"/>
              <a:cs typeface="Guttman Kav" panose="02010401010101010101" pitchFamily="2" charset="-79"/>
            </a:endParaRPr>
          </a:p>
        </p:txBody>
      </p:sp>
      <p:sp>
        <p:nvSpPr>
          <p:cNvPr id="8" name="TextBox 7"/>
          <p:cNvSpPr txBox="1"/>
          <p:nvPr/>
        </p:nvSpPr>
        <p:spPr>
          <a:xfrm rot="16200000">
            <a:off x="-1195532" y="3754666"/>
            <a:ext cx="2698735" cy="307777"/>
          </a:xfrm>
          <a:prstGeom prst="rect">
            <a:avLst/>
          </a:prstGeom>
          <a:noFill/>
        </p:spPr>
        <p:txBody>
          <a:bodyPr wrap="square" rtlCol="1">
            <a:spAutoFit/>
          </a:bodyPr>
          <a:lstStyle/>
          <a:p>
            <a:r>
              <a:rPr lang="he-IL" sz="1400" u="sng" dirty="0" err="1" smtClean="0">
                <a:latin typeface="Guttman Kav" panose="02010401010101010101" pitchFamily="2" charset="-79"/>
                <a:cs typeface="Guttman Kav" panose="02010401010101010101" pitchFamily="2" charset="-79"/>
              </a:rPr>
              <a:t>גניסת</a:t>
            </a:r>
            <a:r>
              <a:rPr lang="he-IL" sz="1400" u="sng" dirty="0" smtClean="0">
                <a:latin typeface="Guttman Kav" panose="02010401010101010101" pitchFamily="2" charset="-79"/>
                <a:cs typeface="Guttman Kav" panose="02010401010101010101" pitchFamily="2" charset="-79"/>
              </a:rPr>
              <a:t> תעלת </a:t>
            </a:r>
            <a:r>
              <a:rPr lang="he-IL" sz="1400" u="sng" dirty="0" err="1" smtClean="0">
                <a:latin typeface="Guttman Kav" panose="02010401010101010101" pitchFamily="2" charset="-79"/>
                <a:cs typeface="Guttman Kav" panose="02010401010101010101" pitchFamily="2" charset="-79"/>
              </a:rPr>
              <a:t>הקינט</a:t>
            </a:r>
            <a:r>
              <a:rPr lang="he-IL" sz="1400" u="sng" dirty="0" smtClean="0">
                <a:latin typeface="Guttman Kav" panose="02010401010101010101" pitchFamily="2" charset="-79"/>
                <a:cs typeface="Guttman Kav" panose="02010401010101010101" pitchFamily="2" charset="-79"/>
              </a:rPr>
              <a:t> למתחם מלח"י</a:t>
            </a:r>
            <a:endParaRPr lang="he-IL" sz="1400" u="sng" dirty="0">
              <a:latin typeface="Guttman Kav" panose="02010401010101010101" pitchFamily="2" charset="-79"/>
              <a:cs typeface="Guttman Kav" panose="02010401010101010101" pitchFamily="2" charset="-79"/>
            </a:endParaRPr>
          </a:p>
        </p:txBody>
      </p:sp>
    </p:spTree>
    <p:extLst>
      <p:ext uri="{BB962C8B-B14F-4D97-AF65-F5344CB8AC3E}">
        <p14:creationId xmlns:p14="http://schemas.microsoft.com/office/powerpoint/2010/main" val="3211394321"/>
      </p:ext>
    </p:extLst>
  </p:cSld>
  <p:clrMapOvr>
    <a:masterClrMapping/>
  </p:clrMapOvr>
  <p:timing>
    <p:tnLst>
      <p:par>
        <p:cTn id="1" dur="indefinite" restart="never" nodeType="tmRoot"/>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4929</TotalTime>
  <Words>1141</Words>
  <Application>Microsoft Office PowerPoint</Application>
  <PresentationFormat>מסך רחב</PresentationFormat>
  <Paragraphs>304</Paragraphs>
  <Slides>10</Slides>
  <Notes>0</Notes>
  <HiddenSlides>0</HiddenSlides>
  <MMClips>0</MMClips>
  <ScaleCrop>false</ScaleCrop>
  <HeadingPairs>
    <vt:vector size="8" baseType="variant">
      <vt:variant>
        <vt:lpstr>גופנים בשימוש</vt:lpstr>
      </vt:variant>
      <vt:variant>
        <vt:i4>7</vt:i4>
      </vt:variant>
      <vt:variant>
        <vt:lpstr>ערכת נושא</vt:lpstr>
      </vt:variant>
      <vt:variant>
        <vt:i4>1</vt:i4>
      </vt:variant>
      <vt:variant>
        <vt:lpstr>שרתי OLE מוטבעים</vt:lpstr>
      </vt:variant>
      <vt:variant>
        <vt:i4>1</vt:i4>
      </vt:variant>
      <vt:variant>
        <vt:lpstr>כותרות שקופיות</vt:lpstr>
      </vt:variant>
      <vt:variant>
        <vt:i4>10</vt:i4>
      </vt:variant>
    </vt:vector>
  </HeadingPairs>
  <TitlesOfParts>
    <vt:vector size="19" baseType="lpstr">
      <vt:lpstr>Arial</vt:lpstr>
      <vt:lpstr>Calibri</vt:lpstr>
      <vt:lpstr>Calibri Light</vt:lpstr>
      <vt:lpstr>Gisha</vt:lpstr>
      <vt:lpstr>Guttman Kav</vt:lpstr>
      <vt:lpstr>ReformaMedium</vt:lpstr>
      <vt:lpstr>Times New Roman</vt:lpstr>
      <vt:lpstr>ערכת נושא Office</vt:lpstr>
      <vt:lpstr>Acrobat Document</vt:lpstr>
      <vt:lpstr>מצגת של PowerPoint‏</vt:lpstr>
      <vt:lpstr>רקע לפרויקט</vt:lpstr>
      <vt:lpstr>מתווה למו"פ ויישום מסחרי</vt:lpstr>
      <vt:lpstr>מצגת של PowerPoint‏</vt:lpstr>
      <vt:lpstr>סטטוס תכנון תקציבי (תקציב החלטת ממשלה)</vt:lpstr>
      <vt:lpstr>פירוט הפעולות התכנוניות הנוספות ופעולת האצת תכנית המו"פ הנדרשים ואומדן תקציבי (₪)</vt:lpstr>
      <vt:lpstr>מקורות תקציב חיא"ל לפרויקט הטונה – הסכמים עם משרד החקלאות</vt:lpstr>
      <vt:lpstr>הוצאות משרד החקלאות בליווי פרויקט הטונה במלח"י :</vt:lpstr>
      <vt:lpstr>סטטוס היתרים</vt:lpstr>
      <vt:lpstr>סטטוס תכנוני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עדכון סטטוס פרויקט יצוא דגיגים וביות דגי הטונה</dc:title>
  <dc:creator>נעם מוזס  [Noam Mozes]</dc:creator>
  <cp:lastModifiedBy>נעם מוזס  [Noam Mozes]</cp:lastModifiedBy>
  <cp:revision>53</cp:revision>
  <dcterms:created xsi:type="dcterms:W3CDTF">2021-05-05T14:34:18Z</dcterms:created>
  <dcterms:modified xsi:type="dcterms:W3CDTF">2021-11-04T03:55:19Z</dcterms:modified>
</cp:coreProperties>
</file>